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sldIdLst>
    <p:sldId id="390" r:id="rId3"/>
    <p:sldId id="256" r:id="rId4"/>
    <p:sldId id="353" r:id="rId5"/>
    <p:sldId id="294" r:id="rId6"/>
    <p:sldId id="295" r:id="rId7"/>
    <p:sldId id="258" r:id="rId8"/>
    <p:sldId id="320" r:id="rId9"/>
    <p:sldId id="301" r:id="rId10"/>
    <p:sldId id="389" r:id="rId11"/>
    <p:sldId id="266" r:id="rId12"/>
    <p:sldId id="324" r:id="rId13"/>
    <p:sldId id="303" r:id="rId14"/>
    <p:sldId id="356" r:id="rId15"/>
    <p:sldId id="282" r:id="rId16"/>
    <p:sldId id="269" r:id="rId17"/>
    <p:sldId id="392" r:id="rId18"/>
    <p:sldId id="270" r:id="rId19"/>
    <p:sldId id="268" r:id="rId20"/>
    <p:sldId id="304" r:id="rId21"/>
    <p:sldId id="299" r:id="rId22"/>
    <p:sldId id="275" r:id="rId23"/>
    <p:sldId id="308" r:id="rId24"/>
    <p:sldId id="276" r:id="rId25"/>
    <p:sldId id="309" r:id="rId26"/>
    <p:sldId id="277" r:id="rId27"/>
    <p:sldId id="279" r:id="rId28"/>
    <p:sldId id="280" r:id="rId29"/>
    <p:sldId id="289" r:id="rId30"/>
    <p:sldId id="310" r:id="rId31"/>
    <p:sldId id="281" r:id="rId32"/>
    <p:sldId id="311" r:id="rId33"/>
    <p:sldId id="307" r:id="rId34"/>
    <p:sldId id="285" r:id="rId35"/>
    <p:sldId id="283" r:id="rId36"/>
    <p:sldId id="317" r:id="rId37"/>
    <p:sldId id="319" r:id="rId38"/>
    <p:sldId id="287" r:id="rId39"/>
    <p:sldId id="313" r:id="rId40"/>
  </p:sldIdLst>
  <p:sldSz cx="9144000" cy="6858000" type="screen4x3"/>
  <p:notesSz cx="6858000" cy="9144000"/>
  <p:custDataLst>
    <p:tags r:id="rId41"/>
  </p:custDataLst>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0099"/>
    <a:srgbClr val="800000"/>
    <a:srgbClr val="4B0096"/>
    <a:srgbClr val="0066FF"/>
    <a:srgbClr val="CC3300"/>
    <a:srgbClr val="FFFF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9" d="100"/>
          <a:sy n="69" d="100"/>
        </p:scale>
        <p:origin x="-1416" y="-96"/>
      </p:cViewPr>
      <p:guideLst>
        <p:guide orient="horz" pos="2160"/>
        <p:guide pos="2920"/>
      </p:guideLst>
    </p:cSldViewPr>
  </p:slideViewPr>
  <p:notesTextViewPr>
    <p:cViewPr>
      <p:scale>
        <a:sx n="100" d="100"/>
        <a:sy n="100" d="100"/>
      </p:scale>
      <p:origin x="0" y="0"/>
    </p:cViewPr>
  </p:notesTextViewPr>
  <p:sorterViewPr showFormatting="0">
    <p:cViewPr>
      <p:scale>
        <a:sx n="66" d="100"/>
        <a:sy n="66" d="100"/>
      </p:scale>
      <p:origin x="0" y="48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slide" Target="slides/slide11.xml" /><Relationship Id="rId18" Type="http://schemas.openxmlformats.org/officeDocument/2006/relationships/slide" Target="slides/slide16.xml" /><Relationship Id="rId26" Type="http://schemas.openxmlformats.org/officeDocument/2006/relationships/slide" Target="slides/slide24.xml" /><Relationship Id="rId39" Type="http://schemas.openxmlformats.org/officeDocument/2006/relationships/slide" Target="slides/slide37.xml" /><Relationship Id="rId3" Type="http://schemas.openxmlformats.org/officeDocument/2006/relationships/slide" Target="slides/slide1.xml" /><Relationship Id="rId21" Type="http://schemas.openxmlformats.org/officeDocument/2006/relationships/slide" Target="slides/slide19.xml" /><Relationship Id="rId34" Type="http://schemas.openxmlformats.org/officeDocument/2006/relationships/slide" Target="slides/slide32.xml" /><Relationship Id="rId42" Type="http://schemas.openxmlformats.org/officeDocument/2006/relationships/presProps" Target="presProps.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slide" Target="slides/slide23.xml" /><Relationship Id="rId33" Type="http://schemas.openxmlformats.org/officeDocument/2006/relationships/slide" Target="slides/slide31.xml" /><Relationship Id="rId38" Type="http://schemas.openxmlformats.org/officeDocument/2006/relationships/slide" Target="slides/slide36.xml"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slide" Target="slides/slide18.xml" /><Relationship Id="rId29" Type="http://schemas.openxmlformats.org/officeDocument/2006/relationships/slide" Target="slides/slide27.xml" /><Relationship Id="rId41" Type="http://schemas.openxmlformats.org/officeDocument/2006/relationships/tags" Target="tags/tag1.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slide" Target="slides/slide22.xml" /><Relationship Id="rId32" Type="http://schemas.openxmlformats.org/officeDocument/2006/relationships/slide" Target="slides/slide30.xml" /><Relationship Id="rId37" Type="http://schemas.openxmlformats.org/officeDocument/2006/relationships/slide" Target="slides/slide35.xml" /><Relationship Id="rId40" Type="http://schemas.openxmlformats.org/officeDocument/2006/relationships/slide" Target="slides/slide38.xml" /><Relationship Id="rId45" Type="http://schemas.openxmlformats.org/officeDocument/2006/relationships/tableStyles" Target="tableStyles.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slide" Target="slides/slide21.xml" /><Relationship Id="rId28" Type="http://schemas.openxmlformats.org/officeDocument/2006/relationships/slide" Target="slides/slide26.xml" /><Relationship Id="rId36" Type="http://schemas.openxmlformats.org/officeDocument/2006/relationships/slide" Target="slides/slide34.xml" /><Relationship Id="rId10" Type="http://schemas.openxmlformats.org/officeDocument/2006/relationships/slide" Target="slides/slide8.xml" /><Relationship Id="rId19" Type="http://schemas.openxmlformats.org/officeDocument/2006/relationships/slide" Target="slides/slide17.xml" /><Relationship Id="rId31" Type="http://schemas.openxmlformats.org/officeDocument/2006/relationships/slide" Target="slides/slide29.xml" /><Relationship Id="rId44" Type="http://schemas.openxmlformats.org/officeDocument/2006/relationships/theme" Target="theme/theme1.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slide" Target="slides/slide20.xml" /><Relationship Id="rId27" Type="http://schemas.openxmlformats.org/officeDocument/2006/relationships/slide" Target="slides/slide25.xml" /><Relationship Id="rId30" Type="http://schemas.openxmlformats.org/officeDocument/2006/relationships/slide" Target="slides/slide28.xml" /><Relationship Id="rId35" Type="http://schemas.openxmlformats.org/officeDocument/2006/relationships/slide" Target="slides/slide33.xml" /><Relationship Id="rId43"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theme" Target="../theme/theme1.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 /><Relationship Id="rId13" Type="http://schemas.openxmlformats.org/officeDocument/2006/relationships/slideLayout" Target="../slideLayouts/slideLayout26.xml" /><Relationship Id="rId3" Type="http://schemas.openxmlformats.org/officeDocument/2006/relationships/slideLayout" Target="../slideLayouts/slideLayout16.xml" /><Relationship Id="rId7" Type="http://schemas.openxmlformats.org/officeDocument/2006/relationships/slideLayout" Target="../slideLayouts/slideLayout20.xml" /><Relationship Id="rId12" Type="http://schemas.openxmlformats.org/officeDocument/2006/relationships/slideLayout" Target="../slideLayouts/slideLayout25.xml" /><Relationship Id="rId2" Type="http://schemas.openxmlformats.org/officeDocument/2006/relationships/slideLayout" Target="../slideLayouts/slideLayout15.xml" /><Relationship Id="rId1" Type="http://schemas.openxmlformats.org/officeDocument/2006/relationships/slideLayout" Target="../slideLayouts/slideLayout14.xml" /><Relationship Id="rId6" Type="http://schemas.openxmlformats.org/officeDocument/2006/relationships/slideLayout" Target="../slideLayouts/slideLayout19.xml" /><Relationship Id="rId11" Type="http://schemas.openxmlformats.org/officeDocument/2006/relationships/slideLayout" Target="../slideLayouts/slideLayout24.xml" /><Relationship Id="rId5" Type="http://schemas.openxmlformats.org/officeDocument/2006/relationships/slideLayout" Target="../slideLayouts/slideLayout18.xml" /><Relationship Id="rId10" Type="http://schemas.openxmlformats.org/officeDocument/2006/relationships/slideLayout" Target="../slideLayouts/slideLayout23.xml" /><Relationship Id="rId4" Type="http://schemas.openxmlformats.org/officeDocument/2006/relationships/slideLayout" Target="../slideLayouts/slideLayout17.xml" /><Relationship Id="rId9" Type="http://schemas.openxmlformats.org/officeDocument/2006/relationships/slideLayout" Target="../slideLayouts/slideLayout22.xml" /><Relationship Id="rId14" Type="http://schemas.openxmlformats.org/officeDocument/2006/relationships/theme" Target="../theme/theme2.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lstStyle/>
          <a:p>
            <a:pPr lvl="0"/>
            <a:r>
              <a:rPr dirty="0"/>
              <a:t>Click to edit Master title style</a:t>
            </a:r>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lstStyle/>
          <a:p>
            <a:pPr lvl="0"/>
            <a:r>
              <a:rPr dirty="0"/>
              <a:t>Click to edit Master title style</a:t>
            </a:r>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slide" Target="slide2.xml" /><Relationship Id="rId1" Type="http://schemas.openxmlformats.org/officeDocument/2006/relationships/slideLayout" Target="../slideLayouts/slideLayout4.xml" /></Relationships>
</file>

<file path=ppt/slides/_rels/slide13.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0.xml" /></Relationships>
</file>

<file path=ppt/slides/_rels/slide14.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11.jpeg" /><Relationship Id="rId1" Type="http://schemas.openxmlformats.org/officeDocument/2006/relationships/slideLayout" Target="../slideLayouts/slideLayout2.xml" /><Relationship Id="rId5" Type="http://schemas.openxmlformats.org/officeDocument/2006/relationships/image" Target="../media/image14.jpeg" /><Relationship Id="rId4" Type="http://schemas.openxmlformats.org/officeDocument/2006/relationships/image" Target="../media/image13.jpeg" /></Relationships>
</file>

<file path=ppt/slides/_rels/slide16.xml.rels><?xml version="1.0" encoding="UTF-8" standalone="yes"?>
<Relationships xmlns="http://schemas.openxmlformats.org/package/2006/relationships"><Relationship Id="rId3" Type="http://schemas.openxmlformats.org/officeDocument/2006/relationships/image" Target="../media/image16.jpeg" /><Relationship Id="rId7" Type="http://schemas.openxmlformats.org/officeDocument/2006/relationships/image" Target="../media/image20.jpeg" /><Relationship Id="rId2" Type="http://schemas.openxmlformats.org/officeDocument/2006/relationships/image" Target="../media/image15.jpeg" /><Relationship Id="rId1" Type="http://schemas.openxmlformats.org/officeDocument/2006/relationships/slideLayout" Target="../slideLayouts/slideLayout7.xml" /><Relationship Id="rId6" Type="http://schemas.openxmlformats.org/officeDocument/2006/relationships/image" Target="../media/image19.jpeg" /><Relationship Id="rId5" Type="http://schemas.openxmlformats.org/officeDocument/2006/relationships/image" Target="../media/image18.jpeg" /><Relationship Id="rId4" Type="http://schemas.openxmlformats.org/officeDocument/2006/relationships/image" Target="../media/image17.jpeg" /></Relationships>
</file>

<file path=ppt/slides/_rels/slide17.xml.rels><?xml version="1.0" encoding="UTF-8" standalone="yes"?>
<Relationships xmlns="http://schemas.openxmlformats.org/package/2006/relationships"><Relationship Id="rId3" Type="http://schemas.openxmlformats.org/officeDocument/2006/relationships/image" Target="../media/image22.jpeg" /><Relationship Id="rId2" Type="http://schemas.openxmlformats.org/officeDocument/2006/relationships/image" Target="../media/image21.jpeg" /><Relationship Id="rId1" Type="http://schemas.openxmlformats.org/officeDocument/2006/relationships/slideLayout" Target="../slideLayouts/slideLayout7.xml" /><Relationship Id="rId5" Type="http://schemas.openxmlformats.org/officeDocument/2006/relationships/image" Target="../media/image24.jpeg" /><Relationship Id="rId4" Type="http://schemas.openxmlformats.org/officeDocument/2006/relationships/image" Target="../media/image23.jpeg" /></Relationships>
</file>

<file path=ppt/slides/_rels/slide18.xml.rels><?xml version="1.0" encoding="UTF-8" standalone="yes"?>
<Relationships xmlns="http://schemas.openxmlformats.org/package/2006/relationships"><Relationship Id="rId3" Type="http://schemas.openxmlformats.org/officeDocument/2006/relationships/image" Target="../media/image26.jpeg" /><Relationship Id="rId2" Type="http://schemas.openxmlformats.org/officeDocument/2006/relationships/image" Target="../media/image25.jpeg" /><Relationship Id="rId1" Type="http://schemas.openxmlformats.org/officeDocument/2006/relationships/slideLayout" Target="../slideLayouts/slideLayout7.xml" /><Relationship Id="rId5" Type="http://schemas.openxmlformats.org/officeDocument/2006/relationships/image" Target="../media/image28.jpeg" /><Relationship Id="rId4" Type="http://schemas.openxmlformats.org/officeDocument/2006/relationships/image" Target="../media/image27.jpeg" /></Relationships>
</file>

<file path=ppt/slides/_rels/slide19.xml.rels><?xml version="1.0" encoding="UTF-8" standalone="yes"?>
<Relationships xmlns="http://schemas.openxmlformats.org/package/2006/relationships"><Relationship Id="rId3" Type="http://schemas.openxmlformats.org/officeDocument/2006/relationships/image" Target="../media/image30.png" /><Relationship Id="rId2" Type="http://schemas.openxmlformats.org/officeDocument/2006/relationships/image" Target="../media/image29.png" /><Relationship Id="rId1" Type="http://schemas.openxmlformats.org/officeDocument/2006/relationships/slideLayout" Target="../slideLayouts/slideLayout4.xml" /><Relationship Id="rId4" Type="http://schemas.openxmlformats.org/officeDocument/2006/relationships/image" Target="../media/image31.png" /></Relationships>
</file>

<file path=ppt/slides/_rels/slide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12.xml" /></Relationships>
</file>

<file path=ppt/slides/_rels/slide20.xml.rels><?xml version="1.0" encoding="UTF-8" standalone="yes"?>
<Relationships xmlns="http://schemas.openxmlformats.org/package/2006/relationships"><Relationship Id="rId2" Type="http://schemas.openxmlformats.org/officeDocument/2006/relationships/image" Target="../media/image32.pn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3" Type="http://schemas.openxmlformats.org/officeDocument/2006/relationships/image" Target="../media/image34.png" /><Relationship Id="rId2" Type="http://schemas.openxmlformats.org/officeDocument/2006/relationships/image" Target="../media/image33.png" /><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2" Type="http://schemas.openxmlformats.org/officeDocument/2006/relationships/image" Target="../media/image32.pn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3" Type="http://schemas.openxmlformats.org/officeDocument/2006/relationships/image" Target="../media/image36.jpeg" /><Relationship Id="rId2" Type="http://schemas.openxmlformats.org/officeDocument/2006/relationships/image" Target="../media/image35.jpeg" /><Relationship Id="rId1" Type="http://schemas.openxmlformats.org/officeDocument/2006/relationships/slideLayout" Target="../slideLayouts/slideLayout7.xml" /><Relationship Id="rId4" Type="http://schemas.openxmlformats.org/officeDocument/2006/relationships/image" Target="../media/image37.jpeg" /></Relationships>
</file>

<file path=ppt/slides/_rels/slide24.xml.rels><?xml version="1.0" encoding="UTF-8" standalone="yes"?>
<Relationships xmlns="http://schemas.openxmlformats.org/package/2006/relationships"><Relationship Id="rId2" Type="http://schemas.openxmlformats.org/officeDocument/2006/relationships/image" Target="../media/image32.pn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3" Type="http://schemas.openxmlformats.org/officeDocument/2006/relationships/image" Target="../media/image39.jpeg" /><Relationship Id="rId2" Type="http://schemas.openxmlformats.org/officeDocument/2006/relationships/image" Target="../media/image38.jpeg" /><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3" Type="http://schemas.openxmlformats.org/officeDocument/2006/relationships/image" Target="../media/image41.jpeg" /><Relationship Id="rId2" Type="http://schemas.openxmlformats.org/officeDocument/2006/relationships/image" Target="../media/image40.jpeg" /><Relationship Id="rId1" Type="http://schemas.openxmlformats.org/officeDocument/2006/relationships/slideLayout" Target="../slideLayouts/slideLayout7.xml" /><Relationship Id="rId4" Type="http://schemas.openxmlformats.org/officeDocument/2006/relationships/image" Target="../media/image42.jpeg" /></Relationships>
</file>

<file path=ppt/slides/_rels/slide27.xml.rels><?xml version="1.0" encoding="UTF-8" standalone="yes"?>
<Relationships xmlns="http://schemas.openxmlformats.org/package/2006/relationships"><Relationship Id="rId3" Type="http://schemas.openxmlformats.org/officeDocument/2006/relationships/image" Target="../media/image44.jpeg" /><Relationship Id="rId2" Type="http://schemas.openxmlformats.org/officeDocument/2006/relationships/image" Target="../media/image43.jpeg" /><Relationship Id="rId1" Type="http://schemas.openxmlformats.org/officeDocument/2006/relationships/slideLayout" Target="../slideLayouts/slideLayout7.xml" /><Relationship Id="rId5" Type="http://schemas.openxmlformats.org/officeDocument/2006/relationships/image" Target="../media/image46.jpeg" /><Relationship Id="rId4" Type="http://schemas.openxmlformats.org/officeDocument/2006/relationships/image" Target="../media/image45.jpeg" /></Relationships>
</file>

<file path=ppt/slides/_rels/slide28.xml.rels><?xml version="1.0" encoding="UTF-8" standalone="yes"?>
<Relationships xmlns="http://schemas.openxmlformats.org/package/2006/relationships"><Relationship Id="rId2" Type="http://schemas.openxmlformats.org/officeDocument/2006/relationships/image" Target="../media/image47.png" /><Relationship Id="rId1" Type="http://schemas.openxmlformats.org/officeDocument/2006/relationships/slideLayout" Target="../slideLayouts/slideLayout7.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30.xml.rels><?xml version="1.0" encoding="UTF-8" standalone="yes"?>
<Relationships xmlns="http://schemas.openxmlformats.org/package/2006/relationships"><Relationship Id="rId3" Type="http://schemas.openxmlformats.org/officeDocument/2006/relationships/image" Target="../media/image49.jpeg" /><Relationship Id="rId2" Type="http://schemas.openxmlformats.org/officeDocument/2006/relationships/image" Target="../media/image48.jpeg" /><Relationship Id="rId1" Type="http://schemas.openxmlformats.org/officeDocument/2006/relationships/slideLayout" Target="../slideLayouts/slideLayout7.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3.xml.rels><?xml version="1.0" encoding="UTF-8" standalone="yes"?>
<Relationships xmlns="http://schemas.openxmlformats.org/package/2006/relationships"><Relationship Id="rId3" Type="http://schemas.openxmlformats.org/officeDocument/2006/relationships/image" Target="../media/image51.jpeg" /><Relationship Id="rId7" Type="http://schemas.openxmlformats.org/officeDocument/2006/relationships/image" Target="../media/image55.jpeg" /><Relationship Id="rId2" Type="http://schemas.openxmlformats.org/officeDocument/2006/relationships/image" Target="../media/image50.jpeg" /><Relationship Id="rId1" Type="http://schemas.openxmlformats.org/officeDocument/2006/relationships/slideLayout" Target="../slideLayouts/slideLayout7.xml" /><Relationship Id="rId6" Type="http://schemas.openxmlformats.org/officeDocument/2006/relationships/image" Target="../media/image54.jpeg" /><Relationship Id="rId5" Type="http://schemas.openxmlformats.org/officeDocument/2006/relationships/image" Target="../media/image53.jpeg" /><Relationship Id="rId4" Type="http://schemas.openxmlformats.org/officeDocument/2006/relationships/image" Target="../media/image52.jpeg" /></Relationships>
</file>

<file path=ppt/slides/_rels/slide34.xml.rels><?xml version="1.0" encoding="UTF-8" standalone="yes"?>
<Relationships xmlns="http://schemas.openxmlformats.org/package/2006/relationships"><Relationship Id="rId3" Type="http://schemas.openxmlformats.org/officeDocument/2006/relationships/image" Target="../media/image57.jpeg" /><Relationship Id="rId7" Type="http://schemas.openxmlformats.org/officeDocument/2006/relationships/image" Target="../media/image61.jpeg" /><Relationship Id="rId2" Type="http://schemas.openxmlformats.org/officeDocument/2006/relationships/image" Target="../media/image56.jpeg" /><Relationship Id="rId1" Type="http://schemas.openxmlformats.org/officeDocument/2006/relationships/slideLayout" Target="../slideLayouts/slideLayout7.xml" /><Relationship Id="rId6" Type="http://schemas.openxmlformats.org/officeDocument/2006/relationships/image" Target="../media/image60.jpeg" /><Relationship Id="rId5" Type="http://schemas.openxmlformats.org/officeDocument/2006/relationships/image" Target="../media/image59.jpeg" /><Relationship Id="rId4" Type="http://schemas.openxmlformats.org/officeDocument/2006/relationships/image" Target="../media/image58.jpeg" /></Relationships>
</file>

<file path=ppt/slides/_rels/slide35.xml.rels><?xml version="1.0" encoding="UTF-8" standalone="yes"?>
<Relationships xmlns="http://schemas.openxmlformats.org/package/2006/relationships"><Relationship Id="rId3" Type="http://schemas.openxmlformats.org/officeDocument/2006/relationships/slide" Target="slide36.xml" /><Relationship Id="rId2" Type="http://schemas.openxmlformats.org/officeDocument/2006/relationships/image" Target="../media/image62.jpeg" /><Relationship Id="rId1" Type="http://schemas.openxmlformats.org/officeDocument/2006/relationships/slideLayout" Target="../slideLayouts/slideLayout2.xml" /><Relationship Id="rId5" Type="http://schemas.openxmlformats.org/officeDocument/2006/relationships/image" Target="../media/image64.GIF" /><Relationship Id="rId4" Type="http://schemas.openxmlformats.org/officeDocument/2006/relationships/image" Target="../media/image63.jpeg"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3" Type="http://schemas.openxmlformats.org/officeDocument/2006/relationships/image" Target="../media/image66.png" /><Relationship Id="rId2" Type="http://schemas.openxmlformats.org/officeDocument/2006/relationships/image" Target="../media/image65.jpeg" /><Relationship Id="rId1" Type="http://schemas.openxmlformats.org/officeDocument/2006/relationships/slideLayout" Target="../slideLayouts/slideLayout7.xml" /></Relationships>
</file>

<file path=ppt/slides/_rels/slide38.xml.rels><?xml version="1.0" encoding="UTF-8" standalone="yes"?>
<Relationships xmlns="http://schemas.openxmlformats.org/package/2006/relationships"><Relationship Id="rId2" Type="http://schemas.openxmlformats.org/officeDocument/2006/relationships/audio" Target="../media/audio1.wav"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jpeg" /><Relationship Id="rId1" Type="http://schemas.openxmlformats.org/officeDocument/2006/relationships/slideLayout" Target="../slideLayouts/slideLayout13.xml" /><Relationship Id="rId4" Type="http://schemas.openxmlformats.org/officeDocument/2006/relationships/image" Target="../media/image5.jpeg" /></Relationships>
</file>

<file path=ppt/slides/_rels/slide7.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jpeg" /><Relationship Id="rId1" Type="http://schemas.openxmlformats.org/officeDocument/2006/relationships/slideLayout" Target="../slideLayouts/slideLayout13.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8.png"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5" name="Picture 9" descr="C"/>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34636"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1371600" y="1295400"/>
            <a:ext cx="6705600" cy="3170099"/>
          </a:xfrm>
          <a:prstGeom prst="rect">
            <a:avLst/>
          </a:prstGeom>
          <a:noFill/>
        </p:spPr>
        <p:txBody>
          <a:bodyPr wrap="square" rtlCol="0">
            <a:spAutoFit/>
          </a:bodyPr>
          <a:lstStyle/>
          <a:p>
            <a:pPr algn="ctr"/>
            <a:r>
              <a:rPr lang="vi-VN" sz="4000" b="1" u="sng" dirty="0">
                <a:solidFill>
                  <a:srgbClr val="FF0000"/>
                </a:solidFill>
              </a:rPr>
              <a:t>Bài 42</a:t>
            </a:r>
            <a:r>
              <a:rPr lang="vi-VN" b="1" dirty="0">
                <a:solidFill>
                  <a:srgbClr val="FF0000"/>
                </a:solidFill>
              </a:rPr>
              <a:t>:</a:t>
            </a:r>
            <a:endParaRPr lang="en-US" b="1" dirty="0">
              <a:solidFill>
                <a:srgbClr val="FF0000"/>
              </a:solidFill>
            </a:endParaRPr>
          </a:p>
          <a:p>
            <a:pPr algn="ctr"/>
            <a:r>
              <a:rPr lang="vi-VN" b="1" dirty="0">
                <a:solidFill>
                  <a:srgbClr val="FF0000"/>
                </a:solidFill>
              </a:rPr>
              <a:t> </a:t>
            </a:r>
            <a:r>
              <a:rPr lang="vi-VN" sz="4000" b="1" dirty="0">
                <a:solidFill>
                  <a:srgbClr val="FF0000"/>
                </a:solidFill>
              </a:rPr>
              <a:t>ẢNH HƯỞNG CỦA </a:t>
            </a:r>
            <a:endParaRPr lang="en-US" sz="4000" b="1" dirty="0">
              <a:solidFill>
                <a:srgbClr val="FF0000"/>
              </a:solidFill>
            </a:endParaRPr>
          </a:p>
          <a:p>
            <a:pPr algn="ctr"/>
            <a:r>
              <a:rPr lang="vi-VN" sz="4000" b="1" dirty="0">
                <a:solidFill>
                  <a:srgbClr val="FF0000"/>
                </a:solidFill>
              </a:rPr>
              <a:t>ÁNH SÁNG LÊN </a:t>
            </a:r>
          </a:p>
          <a:p>
            <a:pPr algn="ctr"/>
            <a:r>
              <a:rPr lang="vi-VN" sz="4000" b="1" dirty="0">
                <a:solidFill>
                  <a:srgbClr val="FF0000"/>
                </a:solidFill>
              </a:rPr>
              <a:t>ĐỜI SỐNG SINH VẬT</a:t>
            </a:r>
          </a:p>
          <a:p>
            <a:endParaRPr lang="en-US" sz="4000" dirty="0"/>
          </a:p>
        </p:txBody>
      </p:sp>
    </p:spTree>
    <p:extLst>
      <p:ext uri="{BB962C8B-B14F-4D97-AF65-F5344CB8AC3E}">
        <p14:creationId xmlns:p14="http://schemas.microsoft.com/office/powerpoint/2010/main" val="2552545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 Box 5"/>
          <p:cNvSpPr txBox="1"/>
          <p:nvPr/>
        </p:nvSpPr>
        <p:spPr>
          <a:xfrm>
            <a:off x="381000" y="76200"/>
            <a:ext cx="8722995" cy="829945"/>
          </a:xfrm>
          <a:prstGeom prst="rect">
            <a:avLst/>
          </a:prstGeom>
          <a:noFill/>
          <a:ln w="9525">
            <a:noFill/>
          </a:ln>
        </p:spPr>
        <p:txBody>
          <a:bodyPr wrap="square">
            <a:spAutoFit/>
          </a:bodyPr>
          <a:lstStyle/>
          <a:p>
            <a:r>
              <a:rPr sz="2400" b="1" dirty="0">
                <a:solidFill>
                  <a:schemeClr val="tx2"/>
                </a:solidFill>
                <a:latin typeface="Arial" panose="020B0604020202020204" pitchFamily="34" charset="0"/>
              </a:rPr>
              <a:t>Hình thái cây thông mọc xen nhau trong rừng (a) và cây thông mọc riêng rẽ nơi quang đãng (b) có gì khác nhau?</a:t>
            </a:r>
          </a:p>
        </p:txBody>
      </p:sp>
      <p:grpSp>
        <p:nvGrpSpPr>
          <p:cNvPr id="2" name="Group 7"/>
          <p:cNvGrpSpPr/>
          <p:nvPr/>
        </p:nvGrpSpPr>
        <p:grpSpPr>
          <a:xfrm>
            <a:off x="1318260" y="1187450"/>
            <a:ext cx="7157720" cy="4853940"/>
            <a:chOff x="2688" y="624"/>
            <a:chExt cx="3034" cy="2535"/>
          </a:xfrm>
        </p:grpSpPr>
        <p:pic>
          <p:nvPicPr>
            <p:cNvPr id="11269" name="Picture 8"/>
            <p:cNvPicPr>
              <a:picLocks noChangeAspect="1"/>
            </p:cNvPicPr>
            <p:nvPr/>
          </p:nvPicPr>
          <p:blipFill>
            <a:blip r:embed="rId2"/>
            <a:stretch>
              <a:fillRect/>
            </a:stretch>
          </p:blipFill>
          <p:spPr>
            <a:xfrm>
              <a:off x="2688" y="624"/>
              <a:ext cx="3024" cy="2208"/>
            </a:xfrm>
            <a:prstGeom prst="rect">
              <a:avLst/>
            </a:prstGeom>
            <a:noFill/>
            <a:ln w="9525">
              <a:noFill/>
            </a:ln>
          </p:spPr>
        </p:pic>
        <p:sp>
          <p:nvSpPr>
            <p:cNvPr id="11270" name="Text Box 9"/>
            <p:cNvSpPr txBox="1"/>
            <p:nvPr/>
          </p:nvSpPr>
          <p:spPr>
            <a:xfrm>
              <a:off x="2690" y="2822"/>
              <a:ext cx="3032" cy="337"/>
            </a:xfrm>
            <a:prstGeom prst="rect">
              <a:avLst/>
            </a:prstGeom>
            <a:solidFill>
              <a:schemeClr val="bg1"/>
            </a:solidFill>
            <a:ln w="9525">
              <a:noFill/>
            </a:ln>
          </p:spPr>
          <p:txBody>
            <a:bodyPr>
              <a:spAutoFit/>
            </a:bodyPr>
            <a:lstStyle/>
            <a:p>
              <a:pPr>
                <a:spcBef>
                  <a:spcPct val="50000"/>
                </a:spcBef>
              </a:pPr>
              <a:r>
                <a:rPr b="1" dirty="0">
                  <a:latin typeface="Arial" panose="020B0604020202020204" pitchFamily="34" charset="0"/>
                </a:rPr>
                <a:t>H 42.2. Rừng thông. Cây thông mọc xen nhau trong rừng (a) và cây thông mọc riêng rẽ nơi quang đãng (b)</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WordArt 6"/>
          <p:cNvSpPr>
            <a:spLocks noTextEdit="1"/>
          </p:cNvSpPr>
          <p:nvPr/>
        </p:nvSpPr>
        <p:spPr>
          <a:xfrm>
            <a:off x="228600" y="228600"/>
            <a:ext cx="236538" cy="404813"/>
          </a:xfrm>
          <a:prstGeom prst="rect">
            <a:avLst/>
          </a:prstGeom>
        </p:spPr>
        <p:txBody>
          <a:bodyPr wrap="none" fromWordArt="1">
            <a:prstTxWarp prst="textPlain">
              <a:avLst>
                <a:gd name="adj" fmla="val 50000"/>
              </a:avLst>
            </a:prstTxWarp>
            <a:normAutofit fontScale="92500" lnSpcReduction="10000"/>
          </a:bodyPr>
          <a:lstStyle/>
          <a:p>
            <a:pPr algn="ctr"/>
            <a:r>
              <a:rPr lang="en-US" sz="2400">
                <a:ln w="12700" cap="flat" cmpd="sng">
                  <a:solidFill>
                    <a:srgbClr val="9900CC"/>
                  </a:solidFill>
                  <a:prstDash val="solid"/>
                  <a:headEnd type="none" w="med" len="med"/>
                  <a:tailEnd type="none" w="med" len="med"/>
                </a:ln>
                <a:solidFill>
                  <a:srgbClr val="FF0000"/>
                </a:solid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rPr>
              <a:t>?</a:t>
            </a:r>
          </a:p>
        </p:txBody>
      </p:sp>
      <p:grpSp>
        <p:nvGrpSpPr>
          <p:cNvPr id="2" name="Group 7"/>
          <p:cNvGrpSpPr/>
          <p:nvPr/>
        </p:nvGrpSpPr>
        <p:grpSpPr>
          <a:xfrm>
            <a:off x="4327525" y="838200"/>
            <a:ext cx="4816475" cy="4405313"/>
            <a:chOff x="2688" y="624"/>
            <a:chExt cx="3034" cy="2775"/>
          </a:xfrm>
        </p:grpSpPr>
        <p:pic>
          <p:nvPicPr>
            <p:cNvPr id="13318" name="Picture 8"/>
            <p:cNvPicPr>
              <a:picLocks noChangeAspect="1"/>
            </p:cNvPicPr>
            <p:nvPr/>
          </p:nvPicPr>
          <p:blipFill>
            <a:blip r:embed="rId2"/>
            <a:stretch>
              <a:fillRect/>
            </a:stretch>
          </p:blipFill>
          <p:spPr>
            <a:xfrm>
              <a:off x="2688" y="624"/>
              <a:ext cx="3024" cy="2208"/>
            </a:xfrm>
            <a:prstGeom prst="rect">
              <a:avLst/>
            </a:prstGeom>
            <a:noFill/>
            <a:ln w="9525">
              <a:noFill/>
            </a:ln>
          </p:spPr>
        </p:pic>
        <p:sp>
          <p:nvSpPr>
            <p:cNvPr id="13319" name="Text Box 9"/>
            <p:cNvSpPr txBox="1"/>
            <p:nvPr/>
          </p:nvSpPr>
          <p:spPr>
            <a:xfrm>
              <a:off x="2690" y="2822"/>
              <a:ext cx="3032" cy="577"/>
            </a:xfrm>
            <a:prstGeom prst="rect">
              <a:avLst/>
            </a:prstGeom>
            <a:solidFill>
              <a:schemeClr val="bg1"/>
            </a:solidFill>
            <a:ln w="9525">
              <a:noFill/>
            </a:ln>
          </p:spPr>
          <p:txBody>
            <a:bodyPr>
              <a:spAutoFit/>
            </a:bodyPr>
            <a:lstStyle/>
            <a:p>
              <a:pPr>
                <a:spcBef>
                  <a:spcPct val="50000"/>
                </a:spcBef>
              </a:pPr>
              <a:r>
                <a:rPr b="1" dirty="0">
                  <a:latin typeface="Arial" panose="020B0604020202020204" pitchFamily="34" charset="0"/>
                </a:rPr>
                <a:t>H 42.2. Rừng thông. Cây thông mọc xen nhau trong rừng (a) và cây thông mọc riêng rẽ nơi quang đãng (b)</a:t>
              </a:r>
            </a:p>
          </p:txBody>
        </p:sp>
      </p:grpSp>
      <p:sp>
        <p:nvSpPr>
          <p:cNvPr id="19528" name="Text Box 72"/>
          <p:cNvSpPr txBox="1"/>
          <p:nvPr/>
        </p:nvSpPr>
        <p:spPr>
          <a:xfrm>
            <a:off x="465138" y="-15875"/>
            <a:ext cx="8915400" cy="830997"/>
          </a:xfrm>
          <a:prstGeom prst="rect">
            <a:avLst/>
          </a:prstGeom>
          <a:noFill/>
          <a:ln w="9525">
            <a:noFill/>
          </a:ln>
        </p:spPr>
        <p:txBody>
          <a:bodyPr>
            <a:spAutoFit/>
          </a:bodyPr>
          <a:lstStyle/>
          <a:p>
            <a:pPr>
              <a:spcBef>
                <a:spcPct val="50000"/>
              </a:spcBef>
            </a:pPr>
            <a:r>
              <a:rPr sz="2400" b="1" dirty="0">
                <a:solidFill>
                  <a:schemeClr val="tx2"/>
                </a:solidFill>
                <a:latin typeface="Arial" panose="020B0604020202020204" pitchFamily="34" charset="0"/>
              </a:rPr>
              <a:t>Hãy giải thích vì sao các cành phía dưới của cây sống trong rừng lại sớm rụng?</a:t>
            </a:r>
          </a:p>
        </p:txBody>
      </p:sp>
      <p:sp>
        <p:nvSpPr>
          <p:cNvPr id="19529" name="Text Box 73"/>
          <p:cNvSpPr txBox="1"/>
          <p:nvPr/>
        </p:nvSpPr>
        <p:spPr>
          <a:xfrm>
            <a:off x="0" y="1143000"/>
            <a:ext cx="3962400" cy="3046988"/>
          </a:xfrm>
          <a:prstGeom prst="rect">
            <a:avLst/>
          </a:prstGeom>
          <a:noFill/>
          <a:ln w="9525">
            <a:noFill/>
          </a:ln>
        </p:spPr>
        <p:txBody>
          <a:bodyPr>
            <a:spAutoFit/>
          </a:bodyPr>
          <a:lstStyle/>
          <a:p>
            <a:pPr>
              <a:spcBef>
                <a:spcPct val="50000"/>
              </a:spcBef>
            </a:pPr>
            <a:r>
              <a:rPr sz="2400" b="1" dirty="0">
                <a:solidFill>
                  <a:schemeClr val="tx2"/>
                </a:solidFill>
                <a:latin typeface="Arial" panose="020B0604020202020204" pitchFamily="34" charset="0"/>
              </a:rPr>
              <a:t>Cây mọc trong rừng có ánh sáng chiếu vào các cành phía trên nhiều hơn các cành phía dưới </a:t>
            </a:r>
            <a:r>
              <a:rPr sz="2400" b="1" dirty="0">
                <a:solidFill>
                  <a:schemeClr val="tx2"/>
                </a:solidFill>
                <a:latin typeface="Arial" panose="020B0604020202020204" pitchFamily="34" charset="0"/>
                <a:sym typeface="Wingdings" panose="05000000000000000000" pitchFamily="2" charset="2"/>
              </a:rPr>
              <a:t> khả năng quang hợp của lá cây yếu, tạo ít chất hữu cơ  héo dần và sớm rụng</a:t>
            </a:r>
            <a:r>
              <a:rPr sz="2400" b="1" u="sng" dirty="0">
                <a:solidFill>
                  <a:schemeClr val="tx2"/>
                </a:solidFill>
                <a:latin typeface="Arial" panose="020B0604020202020204" pitchFamily="34" charset="0"/>
                <a:sym typeface="Wingdings" panose="05000000000000000000"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ntr" presetSubtype="10" repeatCount="indefinite"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 calcmode="lin" valueType="num">
                                      <p:cBhvr>
                                        <p:cTn id="12" dur="5000" fill="hold"/>
                                        <p:tgtEl>
                                          <p:spTgt spid="13314"/>
                                        </p:tgtEl>
                                        <p:attrNameLst>
                                          <p:attrName>ppt_w</p:attrName>
                                        </p:attrNameLst>
                                      </p:cBhvr>
                                      <p:tavLst>
                                        <p:tav tm="0" fmla="#ppt_w*sin(2.5*pi*$)">
                                          <p:val>
                                            <p:fltVal val="0"/>
                                          </p:val>
                                        </p:tav>
                                        <p:tav tm="100000">
                                          <p:val>
                                            <p:fltVal val="1"/>
                                          </p:val>
                                        </p:tav>
                                      </p:tavLst>
                                    </p:anim>
                                    <p:anim calcmode="lin" valueType="num">
                                      <p:cBhvr>
                                        <p:cTn id="13" dur="5000" fill="hold"/>
                                        <p:tgtEl>
                                          <p:spTgt spid="13314"/>
                                        </p:tgtEl>
                                        <p:attrNameLst>
                                          <p:attrName>ppt_h</p:attrName>
                                        </p:attrNameLst>
                                      </p:cBhvr>
                                      <p:tavLst>
                                        <p:tav tm="0">
                                          <p:val>
                                            <p:strVal val="#ppt_h"/>
                                          </p:val>
                                        </p:tav>
                                        <p:tav tm="100000">
                                          <p:val>
                                            <p:strVal val="#ppt_h"/>
                                          </p:val>
                                        </p:tav>
                                      </p:tavLst>
                                    </p:anim>
                                  </p:childTnLst>
                                </p:cTn>
                              </p:par>
                              <p:par>
                                <p:cTn id="14" presetID="8" presetClass="exit" presetSubtype="16" fill="hold" nodeType="withEffect">
                                  <p:stCondLst>
                                    <p:cond delay="0"/>
                                  </p:stCondLst>
                                  <p:childTnLst>
                                    <p:animEffect transition="out" filter="diamond(in)">
                                      <p:cBhvr>
                                        <p:cTn id="15" dur="1000"/>
                                        <p:tgtEl>
                                          <p:spTgt spid="13314"/>
                                        </p:tgtEl>
                                      </p:cBhvr>
                                    </p:animEffect>
                                    <p:set>
                                      <p:cBhvr>
                                        <p:cTn id="16" dur="1" fill="hold">
                                          <p:stCondLst>
                                            <p:cond delay="999"/>
                                          </p:stCondLst>
                                        </p:cTn>
                                        <p:tgtEl>
                                          <p:spTgt spid="1331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19528"/>
                                        </p:tgtEl>
                                        <p:attrNameLst>
                                          <p:attrName>style.visibility</p:attrName>
                                        </p:attrNameLst>
                                      </p:cBhvr>
                                      <p:to>
                                        <p:strVal val="visible"/>
                                      </p:to>
                                    </p:set>
                                    <p:animEffect transition="in" filter="diamond(in)">
                                      <p:cBhvr>
                                        <p:cTn id="21" dur="2000"/>
                                        <p:tgtEl>
                                          <p:spTgt spid="19528"/>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19529"/>
                                        </p:tgtEl>
                                        <p:attrNameLst>
                                          <p:attrName>style.visibility</p:attrName>
                                        </p:attrNameLst>
                                      </p:cBhvr>
                                      <p:to>
                                        <p:strVal val="visible"/>
                                      </p:to>
                                    </p:set>
                                    <p:animEffect transition="in" filter="diamond(in)">
                                      <p:cBhvr>
                                        <p:cTn id="26" dur="2000"/>
                                        <p:tgtEl>
                                          <p:spTgt spid="19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28" grpId="0"/>
      <p:bldP spid="195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973" name="Group 29"/>
          <p:cNvGraphicFramePr>
            <a:graphicFrameLocks noGrp="1"/>
          </p:cNvGraphicFramePr>
          <p:nvPr>
            <p:ph sz="half" idx="1"/>
            <p:extLst>
              <p:ext uri="{D42A27DB-BD31-4B8C-83A1-F6EECF244321}">
                <p14:modId xmlns:p14="http://schemas.microsoft.com/office/powerpoint/2010/main" val="753231677"/>
              </p:ext>
            </p:extLst>
          </p:nvPr>
        </p:nvGraphicFramePr>
        <p:xfrm>
          <a:off x="95250" y="914400"/>
          <a:ext cx="9020175" cy="5826248"/>
        </p:xfrm>
        <a:graphic>
          <a:graphicData uri="http://schemas.openxmlformats.org/drawingml/2006/table">
            <a:tbl>
              <a:tblPr/>
              <a:tblGrid>
                <a:gridCol w="1851025">
                  <a:extLst>
                    <a:ext uri="{9D8B030D-6E8A-4147-A177-3AD203B41FA5}">
                      <a16:colId xmlns:a16="http://schemas.microsoft.com/office/drawing/2014/main" val="20000"/>
                    </a:ext>
                  </a:extLst>
                </a:gridCol>
                <a:gridCol w="3497263">
                  <a:extLst>
                    <a:ext uri="{9D8B030D-6E8A-4147-A177-3AD203B41FA5}">
                      <a16:colId xmlns:a16="http://schemas.microsoft.com/office/drawing/2014/main" val="20001"/>
                    </a:ext>
                  </a:extLst>
                </a:gridCol>
                <a:gridCol w="3671887">
                  <a:extLst>
                    <a:ext uri="{9D8B030D-6E8A-4147-A177-3AD203B41FA5}">
                      <a16:colId xmlns:a16="http://schemas.microsoft.com/office/drawing/2014/main" val="20002"/>
                    </a:ext>
                  </a:extLst>
                </a:gridCol>
              </a:tblGrid>
              <a:tr h="1005787">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1" i="0" u="none" strike="noStrike" cap="none" normalizeH="0" baseline="0">
                          <a:ln>
                            <a:noFill/>
                          </a:ln>
                          <a:solidFill>
                            <a:schemeClr val="tx2"/>
                          </a:solidFill>
                          <a:effectLst/>
                          <a:latin typeface="Arial" panose="020B0604020202020204" pitchFamily="34" charset="0"/>
                        </a:rPr>
                        <a:t>Những đặc điểm của cây</a:t>
                      </a: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1" i="0" u="none" strike="noStrike" cap="none" normalizeH="0" baseline="0">
                          <a:ln>
                            <a:noFill/>
                          </a:ln>
                          <a:solidFill>
                            <a:schemeClr val="tx2"/>
                          </a:solidFill>
                          <a:effectLst/>
                          <a:latin typeface="Arial" panose="020B0604020202020204" pitchFamily="34" charset="0"/>
                        </a:rPr>
                        <a:t>Khi cây sống nơi quang đãng</a:t>
                      </a: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1" i="0" u="none" strike="noStrike" cap="none" normalizeH="0" baseline="0">
                          <a:ln>
                            <a:noFill/>
                          </a:ln>
                          <a:solidFill>
                            <a:schemeClr val="tx2"/>
                          </a:solidFill>
                          <a:effectLst/>
                          <a:latin typeface="Arial" panose="020B0604020202020204" pitchFamily="34" charset="0"/>
                        </a:rPr>
                        <a:t>Khi cây sống trong bóng râm, dưới tán cây khác, trong nhà…</a:t>
                      </a: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6012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200" b="1" i="0" u="none" strike="noStrike" cap="none" normalizeH="0" baseline="0">
                          <a:ln>
                            <a:noFill/>
                          </a:ln>
                          <a:solidFill>
                            <a:schemeClr val="tx2"/>
                          </a:solidFill>
                          <a:effectLst/>
                          <a:latin typeface="Arial" panose="020B0604020202020204" pitchFamily="34" charset="0"/>
                        </a:rPr>
                        <a:t>Đặc điểm hình thái:</a:t>
                      </a:r>
                    </a:p>
                    <a:p>
                      <a:pPr marL="0" marR="0" lvl="0" indent="0" algn="l" defTabSz="914400" rtl="0" eaLnBrk="1" fontAlgn="base" latinLnBrk="0" hangingPunct="1">
                        <a:lnSpc>
                          <a:spcPct val="100000"/>
                        </a:lnSpc>
                        <a:spcBef>
                          <a:spcPct val="20000"/>
                        </a:spcBef>
                        <a:spcAft>
                          <a:spcPct val="0"/>
                        </a:spcAft>
                        <a:buClrTx/>
                        <a:buSzTx/>
                        <a:buFontTx/>
                        <a:buChar char="-"/>
                      </a:pPr>
                      <a:r>
                        <a:rPr kumimoji="0" lang="en-US" sz="2200" b="1" i="0" u="none" strike="noStrike" cap="none" normalizeH="0" baseline="0">
                          <a:ln>
                            <a:noFill/>
                          </a:ln>
                          <a:solidFill>
                            <a:schemeClr val="tx2"/>
                          </a:solidFill>
                          <a:effectLst/>
                          <a:latin typeface="Arial" panose="020B0604020202020204" pitchFamily="34" charset="0"/>
                        </a:rPr>
                        <a:t>Lá</a:t>
                      </a:r>
                    </a:p>
                    <a:p>
                      <a:pPr marL="0" marR="0" lvl="0" indent="0" algn="l" defTabSz="914400" rtl="0" eaLnBrk="1" fontAlgn="base" latinLnBrk="0" hangingPunct="1">
                        <a:lnSpc>
                          <a:spcPct val="100000"/>
                        </a:lnSpc>
                        <a:spcBef>
                          <a:spcPct val="20000"/>
                        </a:spcBef>
                        <a:spcAft>
                          <a:spcPct val="0"/>
                        </a:spcAft>
                        <a:buClrTx/>
                        <a:buSzTx/>
                        <a:buFontTx/>
                        <a:buNone/>
                      </a:pPr>
                      <a:endParaRPr kumimoji="0" lang="en-US" sz="1200" b="1" i="0" u="none" strike="noStrike" cap="none" normalizeH="0" baseline="0">
                        <a:ln>
                          <a:noFill/>
                        </a:ln>
                        <a:solidFill>
                          <a:schemeClr val="tx2"/>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Char char="-"/>
                      </a:pPr>
                      <a:r>
                        <a:rPr kumimoji="0" lang="en-US" sz="2200" b="1" i="0" u="none" strike="noStrike" cap="none" normalizeH="0" baseline="0">
                          <a:ln>
                            <a:noFill/>
                          </a:ln>
                          <a:solidFill>
                            <a:schemeClr val="tx2"/>
                          </a:solidFill>
                          <a:effectLst/>
                          <a:latin typeface="Arial" panose="020B0604020202020204" pitchFamily="34" charset="0"/>
                        </a:rPr>
                        <a:t>Thân</a:t>
                      </a:r>
                    </a:p>
                    <a:p>
                      <a:pPr marL="0" marR="0" lvl="0" indent="0" algn="l" defTabSz="914400" rtl="0" eaLnBrk="1" fontAlgn="base" latinLnBrk="0" hangingPunct="1">
                        <a:lnSpc>
                          <a:spcPct val="100000"/>
                        </a:lnSpc>
                        <a:spcBef>
                          <a:spcPct val="20000"/>
                        </a:spcBef>
                        <a:spcAft>
                          <a:spcPct val="0"/>
                        </a:spcAft>
                        <a:buClrTx/>
                        <a:buSzTx/>
                        <a:buFontTx/>
                        <a:buChar char="-"/>
                      </a:pPr>
                      <a:r>
                        <a:rPr kumimoji="0" lang="en-US" sz="2200" b="1" i="0" u="none" strike="noStrike" cap="none" normalizeH="0" baseline="0">
                          <a:ln>
                            <a:noFill/>
                          </a:ln>
                          <a:solidFill>
                            <a:schemeClr val="tx2"/>
                          </a:solidFill>
                          <a:effectLst/>
                          <a:latin typeface="Arial" panose="020B0604020202020204" pitchFamily="34" charset="0"/>
                        </a:rPr>
                        <a:t>…..</a:t>
                      </a: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200" b="1" i="0" u="none" strike="noStrike" cap="none" normalizeH="0" baseline="0">
                        <a:ln>
                          <a:noFill/>
                        </a:ln>
                        <a:solidFill>
                          <a:schemeClr val="tx2"/>
                        </a:solidFill>
                        <a:effectLst/>
                        <a:latin typeface="Arial" panose="020B0604020202020204" pitchFamily="34" charset="0"/>
                      </a:endParaRP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200" b="1" i="0" u="none" strike="noStrike" cap="none" normalizeH="0" baseline="0">
                        <a:ln>
                          <a:noFill/>
                        </a:ln>
                        <a:solidFill>
                          <a:schemeClr val="tx2"/>
                        </a:solidFill>
                        <a:effectLst/>
                        <a:latin typeface="Arial" panose="020B0604020202020204" pitchFamily="34" charset="0"/>
                      </a:endParaRP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6021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200" b="1" i="0" u="none" strike="noStrike" cap="none" normalizeH="0" baseline="0">
                          <a:ln>
                            <a:noFill/>
                          </a:ln>
                          <a:solidFill>
                            <a:schemeClr val="tx2"/>
                          </a:solidFill>
                          <a:effectLst/>
                          <a:latin typeface="Arial" panose="020B0604020202020204" pitchFamily="34" charset="0"/>
                        </a:rPr>
                        <a:t>Đặc điểm sinh lí:</a:t>
                      </a:r>
                    </a:p>
                    <a:p>
                      <a:pPr marL="0" marR="0" lvl="0" indent="0" algn="l" defTabSz="914400" rtl="0" eaLnBrk="1" fontAlgn="base" latinLnBrk="0" hangingPunct="1">
                        <a:lnSpc>
                          <a:spcPct val="100000"/>
                        </a:lnSpc>
                        <a:spcBef>
                          <a:spcPct val="20000"/>
                        </a:spcBef>
                        <a:spcAft>
                          <a:spcPct val="0"/>
                        </a:spcAft>
                        <a:buClrTx/>
                        <a:buSzTx/>
                        <a:buFontTx/>
                        <a:buChar char="-"/>
                      </a:pPr>
                      <a:r>
                        <a:rPr kumimoji="0" lang="en-US" sz="2200" b="1" i="0" u="none" strike="noStrike" cap="none" normalizeH="0" baseline="0">
                          <a:ln>
                            <a:noFill/>
                          </a:ln>
                          <a:solidFill>
                            <a:schemeClr val="tx2"/>
                          </a:solidFill>
                          <a:effectLst/>
                          <a:latin typeface="Arial" panose="020B0604020202020204" pitchFamily="34" charset="0"/>
                        </a:rPr>
                        <a:t>Quang hợp</a:t>
                      </a:r>
                    </a:p>
                    <a:p>
                      <a:pPr marL="0" marR="0" lvl="0" indent="0" algn="l" defTabSz="914400" rtl="0" eaLnBrk="1" fontAlgn="base" latinLnBrk="0" hangingPunct="1">
                        <a:lnSpc>
                          <a:spcPct val="100000"/>
                        </a:lnSpc>
                        <a:spcBef>
                          <a:spcPct val="20000"/>
                        </a:spcBef>
                        <a:spcAft>
                          <a:spcPct val="0"/>
                        </a:spcAft>
                        <a:buClrTx/>
                        <a:buSzTx/>
                        <a:buFontTx/>
                        <a:buNone/>
                      </a:pPr>
                      <a:endParaRPr kumimoji="0" lang="en-US" sz="1400" b="1" i="0" u="none" strike="noStrike" cap="none" normalizeH="0" baseline="0">
                        <a:ln>
                          <a:noFill/>
                        </a:ln>
                        <a:solidFill>
                          <a:schemeClr val="tx2"/>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sz="2200" b="1" i="0" u="none" strike="noStrike" cap="none" normalizeH="0" baseline="0">
                          <a:ln>
                            <a:noFill/>
                          </a:ln>
                          <a:solidFill>
                            <a:schemeClr val="tx2"/>
                          </a:solidFill>
                          <a:effectLst/>
                          <a:latin typeface="Arial" panose="020B0604020202020204" pitchFamily="34" charset="0"/>
                        </a:rPr>
                        <a:t>Thoát hơi nước</a:t>
                      </a:r>
                    </a:p>
                    <a:p>
                      <a:pPr marL="0" marR="0" lvl="0" indent="0" algn="l" defTabSz="914400" rtl="0" eaLnBrk="1" fontAlgn="base" latinLnBrk="0" hangingPunct="1">
                        <a:lnSpc>
                          <a:spcPct val="100000"/>
                        </a:lnSpc>
                        <a:spcBef>
                          <a:spcPct val="20000"/>
                        </a:spcBef>
                        <a:spcAft>
                          <a:spcPct val="0"/>
                        </a:spcAft>
                        <a:buClrTx/>
                        <a:buSzTx/>
                        <a:buFontTx/>
                        <a:buChar char="-"/>
                      </a:pPr>
                      <a:r>
                        <a:rPr kumimoji="0" lang="en-US" sz="2200" b="1" i="0" u="none" strike="noStrike" cap="none" normalizeH="0" baseline="0">
                          <a:ln>
                            <a:noFill/>
                          </a:ln>
                          <a:solidFill>
                            <a:schemeClr val="tx2"/>
                          </a:solidFill>
                          <a:effectLst/>
                          <a:latin typeface="Arial" panose="020B0604020202020204" pitchFamily="34" charset="0"/>
                        </a:rPr>
                        <a:t>…..</a:t>
                      </a: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200" b="1" i="0" u="none" strike="noStrike" cap="none" normalizeH="0" baseline="0">
                        <a:ln>
                          <a:noFill/>
                        </a:ln>
                        <a:solidFill>
                          <a:schemeClr val="tx2"/>
                        </a:solidFill>
                        <a:effectLst/>
                        <a:latin typeface="Arial" panose="020B0604020202020204" pitchFamily="34" charset="0"/>
                      </a:endParaRP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200" b="1" i="0" u="none" strike="noStrike" cap="none" normalizeH="0" baseline="0">
                        <a:ln>
                          <a:noFill/>
                        </a:ln>
                        <a:solidFill>
                          <a:schemeClr val="tx2"/>
                        </a:solidFill>
                        <a:effectLst/>
                        <a:latin typeface="Arial" panose="020B0604020202020204" pitchFamily="34" charset="0"/>
                      </a:endParaRP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82965" name="Text Box 21"/>
          <p:cNvSpPr txBox="1"/>
          <p:nvPr/>
        </p:nvSpPr>
        <p:spPr>
          <a:xfrm>
            <a:off x="1981200" y="2438400"/>
            <a:ext cx="3505200" cy="1600200"/>
          </a:xfrm>
          <a:prstGeom prst="rect">
            <a:avLst/>
          </a:prstGeom>
          <a:noFill/>
          <a:ln w="9525">
            <a:noFill/>
          </a:ln>
        </p:spPr>
        <p:txBody>
          <a:bodyPr>
            <a:spAutoFit/>
          </a:bodyPr>
          <a:lstStyle/>
          <a:p>
            <a:pPr eaLnBrk="1" hangingPunct="1">
              <a:spcBef>
                <a:spcPct val="20000"/>
              </a:spcBef>
              <a:buChar char="-"/>
            </a:pPr>
            <a:r>
              <a:rPr sz="2200" b="1" dirty="0">
                <a:solidFill>
                  <a:schemeClr val="tx2"/>
                </a:solidFill>
                <a:latin typeface="Arial" panose="020B0604020202020204" pitchFamily="34" charset="0"/>
              </a:rPr>
              <a:t> Phiến lá </a:t>
            </a:r>
            <a:r>
              <a:rPr sz="2200" b="1" u="sng" dirty="0">
                <a:solidFill>
                  <a:schemeClr val="tx2"/>
                </a:solidFill>
                <a:latin typeface="Arial" panose="020B0604020202020204" pitchFamily="34" charset="0"/>
              </a:rPr>
              <a:t>nhỏ, hẹp</a:t>
            </a:r>
            <a:r>
              <a:rPr sz="2200" b="1" dirty="0">
                <a:solidFill>
                  <a:schemeClr val="tx2"/>
                </a:solidFill>
                <a:latin typeface="Arial" panose="020B0604020202020204" pitchFamily="34" charset="0"/>
              </a:rPr>
              <a:t>, màu  </a:t>
            </a:r>
            <a:r>
              <a:rPr sz="2200" b="1" u="sng" dirty="0">
                <a:solidFill>
                  <a:schemeClr val="tx2"/>
                </a:solidFill>
                <a:latin typeface="Arial" panose="020B0604020202020204" pitchFamily="34" charset="0"/>
              </a:rPr>
              <a:t>xanh nhạt</a:t>
            </a:r>
            <a:r>
              <a:rPr sz="2200" b="1" dirty="0">
                <a:solidFill>
                  <a:schemeClr val="tx2"/>
                </a:solidFill>
                <a:latin typeface="Arial" panose="020B0604020202020204" pitchFamily="34" charset="0"/>
              </a:rPr>
              <a:t>.</a:t>
            </a:r>
          </a:p>
          <a:p>
            <a:pPr eaLnBrk="1" hangingPunct="1">
              <a:spcBef>
                <a:spcPct val="50000"/>
              </a:spcBef>
            </a:pPr>
            <a:r>
              <a:rPr sz="2200" b="1" dirty="0">
                <a:solidFill>
                  <a:schemeClr val="tx2"/>
                </a:solidFill>
                <a:latin typeface="Arial" panose="020B0604020202020204" pitchFamily="34" charset="0"/>
              </a:rPr>
              <a:t>- Thân cây thấp số cành nhiều.</a:t>
            </a:r>
          </a:p>
        </p:txBody>
      </p:sp>
      <p:sp>
        <p:nvSpPr>
          <p:cNvPr id="82966" name="Text Box 22"/>
          <p:cNvSpPr txBox="1"/>
          <p:nvPr/>
        </p:nvSpPr>
        <p:spPr>
          <a:xfrm>
            <a:off x="5410200" y="2438400"/>
            <a:ext cx="3810000" cy="1785104"/>
          </a:xfrm>
          <a:prstGeom prst="rect">
            <a:avLst/>
          </a:prstGeom>
          <a:noFill/>
          <a:ln w="9525">
            <a:noFill/>
          </a:ln>
        </p:spPr>
        <p:txBody>
          <a:bodyPr>
            <a:spAutoFit/>
          </a:bodyPr>
          <a:lstStyle/>
          <a:p>
            <a:pPr eaLnBrk="1" hangingPunct="1">
              <a:buChar char="-"/>
            </a:pPr>
            <a:r>
              <a:rPr sz="2200" b="1" dirty="0">
                <a:solidFill>
                  <a:schemeClr val="tx2"/>
                </a:solidFill>
                <a:latin typeface="Arial" panose="020B0604020202020204" pitchFamily="34" charset="0"/>
              </a:rPr>
              <a:t> Phiến lá </a:t>
            </a:r>
            <a:r>
              <a:rPr sz="2200" b="1" u="sng" dirty="0">
                <a:solidFill>
                  <a:schemeClr val="tx2"/>
                </a:solidFill>
                <a:latin typeface="Arial" panose="020B0604020202020204" pitchFamily="34" charset="0"/>
              </a:rPr>
              <a:t>lớn</a:t>
            </a:r>
            <a:r>
              <a:rPr sz="2200" b="1" dirty="0">
                <a:solidFill>
                  <a:schemeClr val="tx2"/>
                </a:solidFill>
                <a:latin typeface="Arial" panose="020B0604020202020204" pitchFamily="34" charset="0"/>
              </a:rPr>
              <a:t>, màu </a:t>
            </a:r>
            <a:r>
              <a:rPr sz="2200" b="1" u="sng" dirty="0">
                <a:solidFill>
                  <a:schemeClr val="tx2"/>
                </a:solidFill>
                <a:latin typeface="Arial" panose="020B0604020202020204" pitchFamily="34" charset="0"/>
              </a:rPr>
              <a:t>xanh thẫm.</a:t>
            </a:r>
          </a:p>
          <a:p>
            <a:pPr eaLnBrk="1" hangingPunct="1"/>
            <a:r>
              <a:rPr sz="2200" b="1" dirty="0">
                <a:solidFill>
                  <a:schemeClr val="tx2"/>
                </a:solidFill>
                <a:latin typeface="Arial" panose="020B0604020202020204" pitchFamily="34" charset="0"/>
              </a:rPr>
              <a:t>- Chiều cao bị hạn chế bởi chiều cao của tán cây phía trên, trần nhà.</a:t>
            </a:r>
          </a:p>
        </p:txBody>
      </p:sp>
      <p:sp>
        <p:nvSpPr>
          <p:cNvPr id="82967" name="Rectangle 23"/>
          <p:cNvSpPr/>
          <p:nvPr/>
        </p:nvSpPr>
        <p:spPr>
          <a:xfrm>
            <a:off x="1981200" y="4495800"/>
            <a:ext cx="3581400" cy="1954381"/>
          </a:xfrm>
          <a:prstGeom prst="rect">
            <a:avLst/>
          </a:prstGeom>
          <a:noFill/>
          <a:ln w="9525">
            <a:noFill/>
          </a:ln>
        </p:spPr>
        <p:txBody>
          <a:bodyPr>
            <a:spAutoFit/>
          </a:bodyPr>
          <a:lstStyle/>
          <a:p>
            <a:pPr eaLnBrk="1" hangingPunct="1">
              <a:spcBef>
                <a:spcPct val="50000"/>
              </a:spcBef>
              <a:buChar char="-"/>
            </a:pPr>
            <a:r>
              <a:rPr sz="2200" b="1" dirty="0">
                <a:solidFill>
                  <a:schemeClr val="tx2"/>
                </a:solidFill>
                <a:latin typeface="Arial" panose="020B0604020202020204" pitchFamily="34" charset="0"/>
              </a:rPr>
              <a:t>Cường độ quang hợp </a:t>
            </a:r>
            <a:r>
              <a:rPr sz="2200" b="1" u="sng" dirty="0">
                <a:solidFill>
                  <a:schemeClr val="tx2"/>
                </a:solidFill>
                <a:latin typeface="Arial" panose="020B0604020202020204" pitchFamily="34" charset="0"/>
              </a:rPr>
              <a:t>cao</a:t>
            </a:r>
            <a:r>
              <a:rPr sz="2200" b="1" dirty="0">
                <a:solidFill>
                  <a:schemeClr val="tx2"/>
                </a:solidFill>
                <a:latin typeface="Arial" panose="020B0604020202020204" pitchFamily="34" charset="0"/>
              </a:rPr>
              <a:t> trong điều kiện ánh sáng mạnh. </a:t>
            </a:r>
          </a:p>
          <a:p>
            <a:pPr eaLnBrk="1" hangingPunct="1">
              <a:spcBef>
                <a:spcPct val="50000"/>
              </a:spcBef>
              <a:buChar char="-"/>
            </a:pPr>
            <a:r>
              <a:rPr sz="2200" b="1" dirty="0">
                <a:solidFill>
                  <a:schemeClr val="tx2"/>
                </a:solidFill>
                <a:latin typeface="Arial" panose="020B0604020202020204" pitchFamily="34" charset="0"/>
              </a:rPr>
              <a:t>Cây điều tiết thoát hơi nước </a:t>
            </a:r>
            <a:r>
              <a:rPr sz="2200" b="1" u="sng" dirty="0">
                <a:solidFill>
                  <a:schemeClr val="tx2"/>
                </a:solidFill>
                <a:latin typeface="Arial" panose="020B0604020202020204" pitchFamily="34" charset="0"/>
              </a:rPr>
              <a:t>linh hoạt</a:t>
            </a:r>
            <a:r>
              <a:rPr sz="2200" b="1" dirty="0">
                <a:solidFill>
                  <a:schemeClr val="tx2"/>
                </a:solidFill>
                <a:latin typeface="Arial" panose="020B0604020202020204" pitchFamily="34" charset="0"/>
              </a:rPr>
              <a:t>.</a:t>
            </a:r>
          </a:p>
        </p:txBody>
      </p:sp>
      <p:sp>
        <p:nvSpPr>
          <p:cNvPr id="82968" name="Text Box 24"/>
          <p:cNvSpPr txBox="1"/>
          <p:nvPr/>
        </p:nvSpPr>
        <p:spPr>
          <a:xfrm>
            <a:off x="5410200" y="4267200"/>
            <a:ext cx="3733800" cy="2497138"/>
          </a:xfrm>
          <a:prstGeom prst="rect">
            <a:avLst/>
          </a:prstGeom>
          <a:noFill/>
          <a:ln w="9525">
            <a:noFill/>
          </a:ln>
        </p:spPr>
        <p:txBody>
          <a:bodyPr>
            <a:spAutoFit/>
          </a:bodyPr>
          <a:lstStyle/>
          <a:p>
            <a:pPr eaLnBrk="1" hangingPunct="1">
              <a:spcBef>
                <a:spcPct val="50000"/>
              </a:spcBef>
              <a:buChar char="-"/>
            </a:pPr>
            <a:r>
              <a:rPr sz="2100" b="1" dirty="0">
                <a:solidFill>
                  <a:schemeClr val="tx2"/>
                </a:solidFill>
                <a:latin typeface="Arial" panose="020B0604020202020204" pitchFamily="34" charset="0"/>
              </a:rPr>
              <a:t>Có  khả   năng   quang hợp trong  điều kiện ánh sáng yếu,   quang   hợp  </a:t>
            </a:r>
            <a:r>
              <a:rPr sz="2100" b="1" u="sng" dirty="0">
                <a:solidFill>
                  <a:schemeClr val="tx2"/>
                </a:solidFill>
                <a:latin typeface="Arial" panose="020B0604020202020204" pitchFamily="34" charset="0"/>
              </a:rPr>
              <a:t>yếu </a:t>
            </a:r>
            <a:r>
              <a:rPr sz="2100" b="1" dirty="0">
                <a:solidFill>
                  <a:schemeClr val="tx2"/>
                </a:solidFill>
                <a:latin typeface="Arial" panose="020B0604020202020204" pitchFamily="34" charset="0"/>
              </a:rPr>
              <a:t>  trong điều  kiện  ánh  sáng  mạnh.</a:t>
            </a:r>
          </a:p>
          <a:p>
            <a:pPr eaLnBrk="1" hangingPunct="1">
              <a:spcBef>
                <a:spcPct val="50000"/>
              </a:spcBef>
              <a:buChar char="-"/>
            </a:pPr>
            <a:r>
              <a:rPr sz="2100" b="1" dirty="0">
                <a:solidFill>
                  <a:schemeClr val="tx2"/>
                </a:solidFill>
                <a:latin typeface="Arial" panose="020B0604020202020204" pitchFamily="34" charset="0"/>
              </a:rPr>
              <a:t>Cây điều tiết thoát hơi nước </a:t>
            </a:r>
            <a:r>
              <a:rPr sz="2100" b="1" u="sng" dirty="0">
                <a:solidFill>
                  <a:schemeClr val="tx2"/>
                </a:solidFill>
                <a:latin typeface="Arial" panose="020B0604020202020204" pitchFamily="34" charset="0"/>
              </a:rPr>
              <a:t>kém</a:t>
            </a:r>
            <a:r>
              <a:rPr sz="2100" b="1" dirty="0">
                <a:solidFill>
                  <a:schemeClr val="tx2"/>
                </a:solidFill>
                <a:latin typeface="Arial" panose="020B0604020202020204" pitchFamily="34" charset="0"/>
              </a:rPr>
              <a:t>.</a:t>
            </a:r>
          </a:p>
        </p:txBody>
      </p:sp>
      <p:sp>
        <p:nvSpPr>
          <p:cNvPr id="14360" name="AutoShape 25">
            <a:hlinkClick r:id="rId2" action="ppaction://hlinksldjump"/>
          </p:cNvPr>
          <p:cNvSpPr/>
          <p:nvPr/>
        </p:nvSpPr>
        <p:spPr>
          <a:xfrm>
            <a:off x="8686800" y="6553200"/>
            <a:ext cx="457200" cy="304800"/>
          </a:xfrm>
          <a:prstGeom prst="actionButtonForwardNext">
            <a:avLst/>
          </a:prstGeom>
          <a:solidFill>
            <a:schemeClr val="accent1"/>
          </a:solidFill>
          <a:ln w="9525">
            <a:noFill/>
          </a:ln>
        </p:spPr>
        <p:txBody>
          <a:bodyPr wrap="none" anchor="ctr"/>
          <a:lstStyle/>
          <a:p>
            <a:endParaRPr lang="vi-VN" altLang="x-none" dirty="0">
              <a:latin typeface="Arial" panose="020B0604020202020204" pitchFamily="34" charset="0"/>
            </a:endParaRPr>
          </a:p>
        </p:txBody>
      </p:sp>
      <p:sp>
        <p:nvSpPr>
          <p:cNvPr id="82970" name="Text Box 26"/>
          <p:cNvSpPr txBox="1"/>
          <p:nvPr/>
        </p:nvSpPr>
        <p:spPr>
          <a:xfrm>
            <a:off x="103188" y="228600"/>
            <a:ext cx="9144000" cy="457200"/>
          </a:xfrm>
          <a:prstGeom prst="rect">
            <a:avLst/>
          </a:prstGeom>
          <a:noFill/>
          <a:ln w="9525">
            <a:noFill/>
          </a:ln>
        </p:spPr>
        <p:txBody>
          <a:bodyPr>
            <a:spAutoFit/>
          </a:bodyPr>
          <a:lstStyle/>
          <a:p>
            <a:pPr>
              <a:spcBef>
                <a:spcPct val="50000"/>
              </a:spcBef>
            </a:pPr>
            <a:r>
              <a:rPr sz="2400" b="1" dirty="0">
                <a:solidFill>
                  <a:schemeClr val="tx2"/>
                </a:solidFill>
                <a:latin typeface="Arial" panose="020B0604020202020204" pitchFamily="34" charset="0"/>
              </a:rPr>
              <a:t>Ánh sáng ảnh hưởng những đặc điểm nào của cây?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2965">
                                            <p:txEl>
                                              <p:pRg st="0" end="0"/>
                                            </p:txEl>
                                          </p:spTgt>
                                        </p:tgtEl>
                                        <p:attrNameLst>
                                          <p:attrName>style.visibility</p:attrName>
                                        </p:attrNameLst>
                                      </p:cBhvr>
                                      <p:to>
                                        <p:strVal val="visible"/>
                                      </p:to>
                                    </p:set>
                                    <p:anim calcmode="lin" valueType="num">
                                      <p:cBhvr additive="base">
                                        <p:cTn id="7" dur="500" fill="hold"/>
                                        <p:tgtEl>
                                          <p:spTgt spid="8296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96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2966">
                                            <p:txEl>
                                              <p:pRg st="0" end="0"/>
                                            </p:txEl>
                                          </p:spTgt>
                                        </p:tgtEl>
                                        <p:attrNameLst>
                                          <p:attrName>style.visibility</p:attrName>
                                        </p:attrNameLst>
                                      </p:cBhvr>
                                      <p:to>
                                        <p:strVal val="visible"/>
                                      </p:to>
                                    </p:set>
                                    <p:anim calcmode="lin" valueType="num">
                                      <p:cBhvr additive="base">
                                        <p:cTn id="13" dur="500" fill="hold"/>
                                        <p:tgtEl>
                                          <p:spTgt spid="8296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29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2965">
                                            <p:txEl>
                                              <p:pRg st="1" end="1"/>
                                            </p:txEl>
                                          </p:spTgt>
                                        </p:tgtEl>
                                        <p:attrNameLst>
                                          <p:attrName>style.visibility</p:attrName>
                                        </p:attrNameLst>
                                      </p:cBhvr>
                                      <p:to>
                                        <p:strVal val="visible"/>
                                      </p:to>
                                    </p:set>
                                    <p:anim calcmode="lin" valueType="num">
                                      <p:cBhvr additive="base">
                                        <p:cTn id="19" dur="500" fill="hold"/>
                                        <p:tgtEl>
                                          <p:spTgt spid="8296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296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2966">
                                            <p:txEl>
                                              <p:pRg st="1" end="1"/>
                                            </p:txEl>
                                          </p:spTgt>
                                        </p:tgtEl>
                                        <p:attrNameLst>
                                          <p:attrName>style.visibility</p:attrName>
                                        </p:attrNameLst>
                                      </p:cBhvr>
                                      <p:to>
                                        <p:strVal val="visible"/>
                                      </p:to>
                                    </p:set>
                                    <p:anim calcmode="lin" valueType="num">
                                      <p:cBhvr additive="base">
                                        <p:cTn id="25" dur="500" fill="hold"/>
                                        <p:tgtEl>
                                          <p:spTgt spid="8296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296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82967">
                                            <p:txEl>
                                              <p:pRg st="0" end="0"/>
                                            </p:txEl>
                                          </p:spTgt>
                                        </p:tgtEl>
                                        <p:attrNameLst>
                                          <p:attrName>style.visibility</p:attrName>
                                        </p:attrNameLst>
                                      </p:cBhvr>
                                      <p:to>
                                        <p:strVal val="visible"/>
                                      </p:to>
                                    </p:set>
                                    <p:animEffect transition="in" filter="box(in)">
                                      <p:cBhvr>
                                        <p:cTn id="31" dur="500"/>
                                        <p:tgtEl>
                                          <p:spTgt spid="82967">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82968">
                                            <p:txEl>
                                              <p:pRg st="0" end="0"/>
                                            </p:txEl>
                                          </p:spTgt>
                                        </p:tgtEl>
                                        <p:attrNameLst>
                                          <p:attrName>style.visibility</p:attrName>
                                        </p:attrNameLst>
                                      </p:cBhvr>
                                      <p:to>
                                        <p:strVal val="visible"/>
                                      </p:to>
                                    </p:set>
                                    <p:animEffect transition="in" filter="box(in)">
                                      <p:cBhvr>
                                        <p:cTn id="36" dur="500"/>
                                        <p:tgtEl>
                                          <p:spTgt spid="82968">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nodeType="clickEffect">
                                  <p:stCondLst>
                                    <p:cond delay="0"/>
                                  </p:stCondLst>
                                  <p:childTnLst>
                                    <p:set>
                                      <p:cBhvr>
                                        <p:cTn id="40" dur="1" fill="hold">
                                          <p:stCondLst>
                                            <p:cond delay="0"/>
                                          </p:stCondLst>
                                        </p:cTn>
                                        <p:tgtEl>
                                          <p:spTgt spid="82967">
                                            <p:txEl>
                                              <p:pRg st="1" end="1"/>
                                            </p:txEl>
                                          </p:spTgt>
                                        </p:tgtEl>
                                        <p:attrNameLst>
                                          <p:attrName>style.visibility</p:attrName>
                                        </p:attrNameLst>
                                      </p:cBhvr>
                                      <p:to>
                                        <p:strVal val="visible"/>
                                      </p:to>
                                    </p:set>
                                    <p:animEffect transition="in" filter="box(in)">
                                      <p:cBhvr>
                                        <p:cTn id="41" dur="500"/>
                                        <p:tgtEl>
                                          <p:spTgt spid="82967">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nodeType="clickEffect">
                                  <p:stCondLst>
                                    <p:cond delay="0"/>
                                  </p:stCondLst>
                                  <p:childTnLst>
                                    <p:set>
                                      <p:cBhvr>
                                        <p:cTn id="45" dur="1" fill="hold">
                                          <p:stCondLst>
                                            <p:cond delay="0"/>
                                          </p:stCondLst>
                                        </p:cTn>
                                        <p:tgtEl>
                                          <p:spTgt spid="82968">
                                            <p:txEl>
                                              <p:pRg st="1" end="1"/>
                                            </p:txEl>
                                          </p:spTgt>
                                        </p:tgtEl>
                                        <p:attrNameLst>
                                          <p:attrName>style.visibility</p:attrName>
                                        </p:attrNameLst>
                                      </p:cBhvr>
                                      <p:to>
                                        <p:strVal val="visible"/>
                                      </p:to>
                                    </p:set>
                                    <p:animEffect transition="in" filter="box(in)">
                                      <p:cBhvr>
                                        <p:cTn id="46" dur="500"/>
                                        <p:tgtEl>
                                          <p:spTgt spid="82968">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grpId="0" nodeType="clickEffect">
                                  <p:stCondLst>
                                    <p:cond delay="0"/>
                                  </p:stCondLst>
                                  <p:childTnLst>
                                    <p:set>
                                      <p:cBhvr>
                                        <p:cTn id="50" dur="1" fill="hold">
                                          <p:stCondLst>
                                            <p:cond delay="0"/>
                                          </p:stCondLst>
                                        </p:cTn>
                                        <p:tgtEl>
                                          <p:spTgt spid="82970"/>
                                        </p:tgtEl>
                                        <p:attrNameLst>
                                          <p:attrName>style.visibility</p:attrName>
                                        </p:attrNameLst>
                                      </p:cBhvr>
                                      <p:to>
                                        <p:strVal val="visible"/>
                                      </p:to>
                                    </p:set>
                                    <p:animEffect transition="in" filter="diamond(in)">
                                      <p:cBhvr>
                                        <p:cTn id="51" dur="2000"/>
                                        <p:tgtEl>
                                          <p:spTgt spid="82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7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WordArt 6"/>
          <p:cNvSpPr>
            <a:spLocks noTextEdit="1"/>
          </p:cNvSpPr>
          <p:nvPr/>
        </p:nvSpPr>
        <p:spPr>
          <a:xfrm>
            <a:off x="228600" y="228600"/>
            <a:ext cx="236538" cy="404813"/>
          </a:xfrm>
          <a:prstGeom prst="rect">
            <a:avLst/>
          </a:prstGeom>
        </p:spPr>
        <p:txBody>
          <a:bodyPr wrap="none" fromWordArt="1">
            <a:prstTxWarp prst="textPlain">
              <a:avLst>
                <a:gd name="adj" fmla="val 50000"/>
              </a:avLst>
            </a:prstTxWarp>
            <a:normAutofit fontScale="92500" lnSpcReduction="10000"/>
          </a:bodyPr>
          <a:lstStyle/>
          <a:p>
            <a:pPr algn="ctr"/>
            <a:endParaRPr lang="en-US" sz="2400">
              <a:ln w="12700" cap="flat" cmpd="sng">
                <a:solidFill>
                  <a:srgbClr val="9900CC"/>
                </a:solidFill>
                <a:prstDash val="solid"/>
                <a:headEnd type="none" w="med" len="med"/>
                <a:tailEnd type="none" w="med" len="med"/>
              </a:ln>
              <a:solidFill>
                <a:srgbClr val="000099"/>
              </a:solid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endParaRPr>
          </a:p>
        </p:txBody>
      </p:sp>
      <p:grpSp>
        <p:nvGrpSpPr>
          <p:cNvPr id="2" name="Group 7"/>
          <p:cNvGrpSpPr/>
          <p:nvPr/>
        </p:nvGrpSpPr>
        <p:grpSpPr>
          <a:xfrm>
            <a:off x="465455" y="459740"/>
            <a:ext cx="8010525" cy="4001770"/>
            <a:chOff x="2688" y="624"/>
            <a:chExt cx="3034" cy="2621"/>
          </a:xfrm>
        </p:grpSpPr>
        <p:pic>
          <p:nvPicPr>
            <p:cNvPr id="11269" name="Picture 8"/>
            <p:cNvPicPr>
              <a:picLocks noChangeAspect="1"/>
            </p:cNvPicPr>
            <p:nvPr/>
          </p:nvPicPr>
          <p:blipFill>
            <a:blip r:embed="rId2"/>
            <a:stretch>
              <a:fillRect/>
            </a:stretch>
          </p:blipFill>
          <p:spPr>
            <a:xfrm>
              <a:off x="2688" y="624"/>
              <a:ext cx="3024" cy="2208"/>
            </a:xfrm>
            <a:prstGeom prst="rect">
              <a:avLst/>
            </a:prstGeom>
            <a:noFill/>
            <a:ln w="9525">
              <a:noFill/>
            </a:ln>
          </p:spPr>
        </p:pic>
        <p:sp>
          <p:nvSpPr>
            <p:cNvPr id="11270" name="Text Box 9"/>
            <p:cNvSpPr txBox="1"/>
            <p:nvPr/>
          </p:nvSpPr>
          <p:spPr>
            <a:xfrm>
              <a:off x="2690" y="2822"/>
              <a:ext cx="3032" cy="423"/>
            </a:xfrm>
            <a:prstGeom prst="rect">
              <a:avLst/>
            </a:prstGeom>
            <a:solidFill>
              <a:schemeClr val="bg1"/>
            </a:solidFill>
            <a:ln w="9525">
              <a:noFill/>
            </a:ln>
          </p:spPr>
          <p:txBody>
            <a:bodyPr>
              <a:spAutoFit/>
            </a:bodyPr>
            <a:lstStyle/>
            <a:p>
              <a:pPr>
                <a:spcBef>
                  <a:spcPct val="50000"/>
                </a:spcBef>
              </a:pPr>
              <a:r>
                <a:rPr b="1" dirty="0">
                  <a:latin typeface="Arial" panose="020B0604020202020204" pitchFamily="34" charset="0"/>
                </a:rPr>
                <a:t>H 42.2. Rừng thông. Cây thông mọc xen nhau trong rừng (a) và cây thông mọc riêng rẽ nơi quang đãng (b)</a:t>
              </a:r>
            </a:p>
          </p:txBody>
        </p:sp>
      </p:grpSp>
      <p:sp>
        <p:nvSpPr>
          <p:cNvPr id="3" name="Text Box 2"/>
          <p:cNvSpPr txBox="1"/>
          <p:nvPr/>
        </p:nvSpPr>
        <p:spPr>
          <a:xfrm>
            <a:off x="470535" y="5053330"/>
            <a:ext cx="8006080" cy="119888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b="1">
                <a:latin typeface="Times New Roman" panose="02020603050405020304" pitchFamily="18" charset="0"/>
                <a:cs typeface="Times New Roman" panose="02020603050405020304" pitchFamily="18" charset="0"/>
              </a:rPr>
              <a:t>Hiện tượng những cây trong rừng cành chỉ tập trung ở ngọn,những cành cây phía dưới sớm bị rụng đi đó là hiện tượng </a:t>
            </a:r>
            <a:r>
              <a:rPr lang="en-US" sz="2400" b="1">
                <a:solidFill>
                  <a:srgbClr val="C00000"/>
                </a:solidFill>
                <a:latin typeface="Times New Roman" panose="02020603050405020304" pitchFamily="18" charset="0"/>
                <a:cs typeface="Times New Roman" panose="02020603050405020304" pitchFamily="18" charset="0"/>
              </a:rPr>
              <a:t>tỉa cành tự nhiên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repeatCount="indefinite"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p:cTn id="7" dur="5000" fill="hold"/>
                                        <p:tgtEl>
                                          <p:spTgt spid="11267"/>
                                        </p:tgtEl>
                                        <p:attrNameLst>
                                          <p:attrName>ppt_w</p:attrName>
                                        </p:attrNameLst>
                                      </p:cBhvr>
                                      <p:tavLst>
                                        <p:tav tm="0" fmla="#ppt_w*sin(2.5*pi*$)">
                                          <p:val>
                                            <p:fltVal val="0"/>
                                          </p:val>
                                        </p:tav>
                                        <p:tav tm="100000">
                                          <p:val>
                                            <p:fltVal val="1"/>
                                          </p:val>
                                        </p:tav>
                                      </p:tavLst>
                                    </p:anim>
                                    <p:anim calcmode="lin" valueType="num">
                                      <p:cBhvr>
                                        <p:cTn id="8" dur="5000" fill="hold"/>
                                        <p:tgtEl>
                                          <p:spTgt spid="11267"/>
                                        </p:tgtEl>
                                        <p:attrNameLst>
                                          <p:attrName>ppt_h</p:attrName>
                                        </p:attrNameLst>
                                      </p:cBhvr>
                                      <p:tavLst>
                                        <p:tav tm="0">
                                          <p:val>
                                            <p:strVal val="#ppt_h"/>
                                          </p:val>
                                        </p:tav>
                                        <p:tav tm="100000">
                                          <p:val>
                                            <p:strVal val="#ppt_h"/>
                                          </p:val>
                                        </p:tav>
                                      </p:tavLst>
                                    </p:anim>
                                  </p:childTnLst>
                                </p:cTn>
                              </p:par>
                              <p:par>
                                <p:cTn id="9" presetID="8" presetClass="exit" presetSubtype="16" fill="hold" nodeType="withEffect">
                                  <p:stCondLst>
                                    <p:cond delay="0"/>
                                  </p:stCondLst>
                                  <p:childTnLst>
                                    <p:animEffect transition="out" filter="diamond(in)">
                                      <p:cBhvr>
                                        <p:cTn id="10" dur="1000"/>
                                        <p:tgtEl>
                                          <p:spTgt spid="11267"/>
                                        </p:tgtEl>
                                      </p:cBhvr>
                                    </p:animEffect>
                                    <p:set>
                                      <p:cBhvr>
                                        <p:cTn id="11" dur="1" fill="hold">
                                          <p:stCondLst>
                                            <p:cond delay="999"/>
                                          </p:stCondLst>
                                        </p:cTn>
                                        <p:tgtEl>
                                          <p:spTgt spid="112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5363" name="Rectangle 19"/>
          <p:cNvSpPr/>
          <p:nvPr/>
        </p:nvSpPr>
        <p:spPr>
          <a:xfrm>
            <a:off x="0" y="990600"/>
            <a:ext cx="4114800" cy="58674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lstStyle/>
          <a:p>
            <a:endParaRPr lang="vi-VN" altLang="x-none" dirty="0">
              <a:latin typeface="Arial" panose="020B0604020202020204" pitchFamily="34" charset="0"/>
            </a:endParaRPr>
          </a:p>
        </p:txBody>
      </p:sp>
      <p:sp>
        <p:nvSpPr>
          <p:cNvPr id="35860" name="Text Box 20"/>
          <p:cNvSpPr txBox="1"/>
          <p:nvPr/>
        </p:nvSpPr>
        <p:spPr>
          <a:xfrm>
            <a:off x="0" y="990600"/>
            <a:ext cx="4191000" cy="3785652"/>
          </a:xfrm>
          <a:prstGeom prst="rect">
            <a:avLst/>
          </a:prstGeom>
          <a:noFill/>
          <a:ln w="9525">
            <a:noFill/>
          </a:ln>
        </p:spPr>
        <p:txBody>
          <a:bodyPr>
            <a:spAutoFit/>
          </a:bodyPr>
          <a:lstStyle/>
          <a:p>
            <a:r>
              <a:rPr sz="2400" b="1" dirty="0">
                <a:solidFill>
                  <a:schemeClr val="tx2"/>
                </a:solidFill>
                <a:latin typeface="Arial" panose="020B0604020202020204" pitchFamily="34" charset="0"/>
              </a:rPr>
              <a:t>I. </a:t>
            </a:r>
            <a:r>
              <a:rPr sz="2400" b="1" u="sng" dirty="0">
                <a:solidFill>
                  <a:schemeClr val="tx2"/>
                </a:solidFill>
                <a:latin typeface="Arial" panose="020B0604020202020204" pitchFamily="34" charset="0"/>
              </a:rPr>
              <a:t>Ảnh hưởng của ánh sáng lên đời sống thực vật.</a:t>
            </a:r>
          </a:p>
          <a:p>
            <a:pPr>
              <a:buChar char="-"/>
            </a:pPr>
            <a:r>
              <a:rPr sz="2400" b="1" dirty="0">
                <a:solidFill>
                  <a:schemeClr val="tx2"/>
                </a:solidFill>
                <a:latin typeface="Arial" panose="020B0604020202020204" pitchFamily="34" charset="0"/>
              </a:rPr>
              <a:t> Cây có tính hướng sáng.</a:t>
            </a:r>
          </a:p>
          <a:p>
            <a:r>
              <a:rPr sz="2400" b="1" dirty="0">
                <a:solidFill>
                  <a:schemeClr val="tx2"/>
                </a:solidFill>
                <a:latin typeface="Arial" panose="020B0604020202020204" pitchFamily="34" charset="0"/>
              </a:rPr>
              <a:t>- Ánh sáng ảnh hưởng đến hình thái và hoạt động sinh lý của thực vật.</a:t>
            </a:r>
          </a:p>
          <a:p>
            <a:r>
              <a:rPr sz="2400" b="1" dirty="0">
                <a:solidFill>
                  <a:schemeClr val="tx2"/>
                </a:solidFill>
                <a:latin typeface="Arial" panose="020B0604020202020204" pitchFamily="34" charset="0"/>
              </a:rPr>
              <a:t>- Thực vật được chia thành 2 nhóm chính:</a:t>
            </a:r>
          </a:p>
          <a:p>
            <a:r>
              <a:rPr sz="2400" b="1" dirty="0">
                <a:solidFill>
                  <a:schemeClr val="tx2"/>
                </a:solidFill>
                <a:latin typeface="Arial" panose="020B0604020202020204" pitchFamily="34" charset="0"/>
              </a:rPr>
              <a:t>+ Nhóm cây ưa sáng. </a:t>
            </a:r>
          </a:p>
          <a:p>
            <a:r>
              <a:rPr sz="2400" b="1" dirty="0">
                <a:solidFill>
                  <a:schemeClr val="tx2"/>
                </a:solidFill>
                <a:latin typeface="Arial" panose="020B0604020202020204" pitchFamily="34" charset="0"/>
              </a:rPr>
              <a:t>+ Nhóm cây ưa bóng. </a:t>
            </a:r>
          </a:p>
        </p:txBody>
      </p:sp>
      <p:sp>
        <p:nvSpPr>
          <p:cNvPr id="35864" name="Text Box 24"/>
          <p:cNvSpPr txBox="1"/>
          <p:nvPr/>
        </p:nvSpPr>
        <p:spPr>
          <a:xfrm>
            <a:off x="4191000" y="1371600"/>
            <a:ext cx="4953000" cy="2676525"/>
          </a:xfrm>
          <a:prstGeom prst="rect">
            <a:avLst/>
          </a:prstGeom>
          <a:noFill/>
          <a:ln w="9525">
            <a:noFill/>
          </a:ln>
        </p:spPr>
        <p:txBody>
          <a:bodyPr>
            <a:spAutoFit/>
          </a:bodyPr>
          <a:lstStyle/>
          <a:p>
            <a:pPr>
              <a:buChar char="-"/>
            </a:pPr>
            <a:r>
              <a:rPr sz="2400" b="1" dirty="0">
                <a:solidFill>
                  <a:schemeClr val="bg1"/>
                </a:solidFill>
                <a:latin typeface="Arial" panose="020B0604020202020204" pitchFamily="34" charset="0"/>
              </a:rPr>
              <a:t>Dựa vào khả năng thích nghi với các điều kiện chiếu sáng khác nhau, chia thực vật thành mấy nhóm? Kể tên từng nhóm.</a:t>
            </a:r>
          </a:p>
          <a:p>
            <a:endParaRPr sz="2400" b="1" dirty="0">
              <a:solidFill>
                <a:schemeClr val="bg1"/>
              </a:solidFill>
              <a:latin typeface="Arial" panose="020B0604020202020204" pitchFamily="34" charset="0"/>
            </a:endParaRPr>
          </a:p>
          <a:p>
            <a:pPr>
              <a:buChar char="-"/>
            </a:pPr>
            <a:r>
              <a:rPr sz="2400" b="1" dirty="0">
                <a:solidFill>
                  <a:schemeClr val="bg1"/>
                </a:solidFill>
                <a:latin typeface="Arial" panose="020B0604020202020204" pitchFamily="34" charset="0"/>
              </a:rPr>
              <a:t> </a:t>
            </a:r>
            <a:r>
              <a:rPr sz="2400" b="1" dirty="0">
                <a:solidFill>
                  <a:schemeClr val="bg1"/>
                </a:solidFill>
                <a:sym typeface="+mn-ea"/>
              </a:rPr>
              <a:t>Cho ví dụ </a:t>
            </a:r>
            <a:r>
              <a:rPr sz="2400" b="1" dirty="0">
                <a:solidFill>
                  <a:schemeClr val="bg1"/>
                </a:solidFill>
                <a:latin typeface="Arial" panose="020B0604020202020204" pitchFamily="34" charset="0"/>
              </a:rPr>
              <a:t>thực vật ưa sáng và thực vật ưa bóng.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860">
                                            <p:txEl>
                                              <p:pRg st="2" end="2"/>
                                            </p:txEl>
                                          </p:spTgt>
                                        </p:tgtEl>
                                        <p:attrNameLst>
                                          <p:attrName>style.visibility</p:attrName>
                                        </p:attrNameLst>
                                      </p:cBhvr>
                                      <p:to>
                                        <p:strVal val="visible"/>
                                      </p:to>
                                    </p:set>
                                    <p:anim calcmode="lin" valueType="num">
                                      <p:cBhvr additive="base">
                                        <p:cTn id="7" dur="500" fill="hold"/>
                                        <p:tgtEl>
                                          <p:spTgt spid="3586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6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5864">
                                            <p:txEl>
                                              <p:pRg st="0" end="0"/>
                                            </p:txEl>
                                          </p:spTgt>
                                        </p:tgtEl>
                                        <p:attrNameLst>
                                          <p:attrName>style.visibility</p:attrName>
                                        </p:attrNameLst>
                                      </p:cBhvr>
                                      <p:to>
                                        <p:strVal val="visible"/>
                                      </p:to>
                                    </p:set>
                                    <p:anim calcmode="lin" valueType="num">
                                      <p:cBhvr>
                                        <p:cTn id="13" dur="500" fill="hold"/>
                                        <p:tgtEl>
                                          <p:spTgt spid="3586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5864">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586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mph" presetSubtype="2" fill="hold" nodeType="clickEffect">
                                  <p:stCondLst>
                                    <p:cond delay="0"/>
                                  </p:stCondLst>
                                  <p:childTnLst>
                                    <p:animClr clrSpc="rgb" dir="cw">
                                      <p:cBhvr override="childStyle">
                                        <p:cTn id="19" dur="500" fill="hold"/>
                                        <p:tgtEl>
                                          <p:spTgt spid="35860">
                                            <p:txEl>
                                              <p:pRg st="2" end="2"/>
                                            </p:txEl>
                                          </p:spTgt>
                                        </p:tgtEl>
                                        <p:attrNameLst>
                                          <p:attrName>style.color</p:attrName>
                                        </p:attrNameLst>
                                      </p:cBhvr>
                                      <p:to>
                                        <a:schemeClr val="bg2"/>
                                      </p:to>
                                    </p:animClr>
                                  </p:childTnLst>
                                </p:cTn>
                              </p:par>
                              <p:par>
                                <p:cTn id="20" presetID="2" presetClass="entr" presetSubtype="4" fill="hold" nodeType="withEffect">
                                  <p:stCondLst>
                                    <p:cond delay="0"/>
                                  </p:stCondLst>
                                  <p:childTnLst>
                                    <p:set>
                                      <p:cBhvr>
                                        <p:cTn id="21" dur="1" fill="hold">
                                          <p:stCondLst>
                                            <p:cond delay="0"/>
                                          </p:stCondLst>
                                        </p:cTn>
                                        <p:tgtEl>
                                          <p:spTgt spid="35860">
                                            <p:txEl>
                                              <p:pRg st="3" end="3"/>
                                            </p:txEl>
                                          </p:spTgt>
                                        </p:tgtEl>
                                        <p:attrNameLst>
                                          <p:attrName>style.visibility</p:attrName>
                                        </p:attrNameLst>
                                      </p:cBhvr>
                                      <p:to>
                                        <p:strVal val="visible"/>
                                      </p:to>
                                    </p:set>
                                    <p:anim calcmode="lin" valueType="num">
                                      <p:cBhvr additive="base">
                                        <p:cTn id="22" dur="500" fill="hold"/>
                                        <p:tgtEl>
                                          <p:spTgt spid="35860">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586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mph" presetSubtype="2" fill="hold" nodeType="clickEffect">
                                  <p:stCondLst>
                                    <p:cond delay="0"/>
                                  </p:stCondLst>
                                  <p:childTnLst>
                                    <p:animClr clrSpc="rgb" dir="cw">
                                      <p:cBhvr override="childStyle">
                                        <p:cTn id="27" dur="500" fill="hold"/>
                                        <p:tgtEl>
                                          <p:spTgt spid="35860">
                                            <p:txEl>
                                              <p:pRg st="3" end="3"/>
                                            </p:txEl>
                                          </p:spTgt>
                                        </p:tgtEl>
                                        <p:attrNameLst>
                                          <p:attrName>style.color</p:attrName>
                                        </p:attrNameLst>
                                      </p:cBhvr>
                                      <p:to>
                                        <a:schemeClr val="bg2"/>
                                      </p:to>
                                    </p:animClr>
                                  </p:childTnLst>
                                </p:cTn>
                              </p:par>
                              <p:par>
                                <p:cTn id="28" presetID="2" presetClass="entr" presetSubtype="4" fill="hold" nodeType="withEffect">
                                  <p:stCondLst>
                                    <p:cond delay="0"/>
                                  </p:stCondLst>
                                  <p:childTnLst>
                                    <p:set>
                                      <p:cBhvr>
                                        <p:cTn id="29" dur="1" fill="hold">
                                          <p:stCondLst>
                                            <p:cond delay="0"/>
                                          </p:stCondLst>
                                        </p:cTn>
                                        <p:tgtEl>
                                          <p:spTgt spid="35860">
                                            <p:txEl>
                                              <p:pRg st="4" end="4"/>
                                            </p:txEl>
                                          </p:spTgt>
                                        </p:tgtEl>
                                        <p:attrNameLst>
                                          <p:attrName>style.visibility</p:attrName>
                                        </p:attrNameLst>
                                      </p:cBhvr>
                                      <p:to>
                                        <p:strVal val="visible"/>
                                      </p:to>
                                    </p:set>
                                    <p:anim calcmode="lin" valueType="num">
                                      <p:cBhvr additive="base">
                                        <p:cTn id="30" dur="500" fill="hold"/>
                                        <p:tgtEl>
                                          <p:spTgt spid="35860">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586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5860">
                                            <p:txEl>
                                              <p:pRg st="5" end="5"/>
                                            </p:txEl>
                                          </p:spTgt>
                                        </p:tgtEl>
                                        <p:attrNameLst>
                                          <p:attrName>style.visibility</p:attrName>
                                        </p:attrNameLst>
                                      </p:cBhvr>
                                      <p:to>
                                        <p:strVal val="visible"/>
                                      </p:to>
                                    </p:set>
                                    <p:anim calcmode="lin" valueType="num">
                                      <p:cBhvr additive="base">
                                        <p:cTn id="36" dur="500" fill="hold"/>
                                        <p:tgtEl>
                                          <p:spTgt spid="35860">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586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5864">
                                            <p:txEl>
                                              <p:pRg st="2" end="2"/>
                                            </p:txEl>
                                          </p:spTgt>
                                        </p:tgtEl>
                                        <p:attrNameLst>
                                          <p:attrName>style.visibility</p:attrName>
                                        </p:attrNameLst>
                                      </p:cBhvr>
                                      <p:to>
                                        <p:strVal val="visible"/>
                                      </p:to>
                                    </p:set>
                                    <p:anim calcmode="lin" valueType="num">
                                      <p:cBhvr additive="base">
                                        <p:cTn id="42" dur="500" fill="hold"/>
                                        <p:tgtEl>
                                          <p:spTgt spid="35864">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586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64"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3"/>
          <p:cNvSpPr txBox="1"/>
          <p:nvPr/>
        </p:nvSpPr>
        <p:spPr>
          <a:xfrm>
            <a:off x="-33337" y="-73025"/>
            <a:ext cx="2014537" cy="457200"/>
          </a:xfrm>
          <a:prstGeom prst="rect">
            <a:avLst/>
          </a:prstGeom>
          <a:noFill/>
          <a:ln w="9525">
            <a:noFill/>
          </a:ln>
        </p:spPr>
        <p:txBody>
          <a:bodyPr wrap="none">
            <a:spAutoFit/>
          </a:bodyPr>
          <a:lstStyle/>
          <a:p>
            <a:pPr algn="ctr"/>
            <a:r>
              <a:rPr sz="2400" b="1" u="sng" dirty="0">
                <a:solidFill>
                  <a:schemeClr val="tx2"/>
                </a:solidFill>
                <a:latin typeface="Arial" panose="020B0604020202020204" pitchFamily="34" charset="0"/>
              </a:rPr>
              <a:t>Cây ưa sáng</a:t>
            </a:r>
            <a:endParaRPr sz="2400" b="1" dirty="0">
              <a:solidFill>
                <a:schemeClr val="tx2"/>
              </a:solidFill>
              <a:latin typeface="Arial" panose="020B0604020202020204" pitchFamily="34" charset="0"/>
            </a:endParaRPr>
          </a:p>
        </p:txBody>
      </p:sp>
      <p:grpSp>
        <p:nvGrpSpPr>
          <p:cNvPr id="2" name="Group 19"/>
          <p:cNvGrpSpPr/>
          <p:nvPr/>
        </p:nvGrpSpPr>
        <p:grpSpPr>
          <a:xfrm>
            <a:off x="76200" y="457200"/>
            <a:ext cx="4114800" cy="3048000"/>
            <a:chOff x="48" y="288"/>
            <a:chExt cx="2592" cy="1920"/>
          </a:xfrm>
        </p:grpSpPr>
        <p:pic>
          <p:nvPicPr>
            <p:cNvPr id="16397" name="Picture 14" descr="thông"/>
            <p:cNvPicPr>
              <a:picLocks noChangeAspect="1"/>
            </p:cNvPicPr>
            <p:nvPr/>
          </p:nvPicPr>
          <p:blipFill>
            <a:blip r:embed="rId2"/>
            <a:stretch>
              <a:fillRect/>
            </a:stretch>
          </p:blipFill>
          <p:spPr>
            <a:xfrm>
              <a:off x="48" y="288"/>
              <a:ext cx="2541" cy="1920"/>
            </a:xfrm>
            <a:prstGeom prst="rect">
              <a:avLst/>
            </a:prstGeom>
            <a:noFill/>
            <a:ln w="9525" cap="flat" cmpd="sng">
              <a:solidFill>
                <a:srgbClr val="FF0000"/>
              </a:solidFill>
              <a:prstDash val="solid"/>
              <a:miter/>
              <a:headEnd type="none" w="med" len="med"/>
              <a:tailEnd type="none" w="med" len="med"/>
            </a:ln>
          </p:spPr>
        </p:pic>
        <p:sp>
          <p:nvSpPr>
            <p:cNvPr id="16398" name="Text Box 15"/>
            <p:cNvSpPr txBox="1"/>
            <p:nvPr/>
          </p:nvSpPr>
          <p:spPr>
            <a:xfrm>
              <a:off x="1680" y="288"/>
              <a:ext cx="960" cy="250"/>
            </a:xfrm>
            <a:prstGeom prst="rect">
              <a:avLst/>
            </a:prstGeom>
            <a:noFill/>
            <a:ln w="9525">
              <a:noFill/>
            </a:ln>
          </p:spPr>
          <p:txBody>
            <a:bodyPr>
              <a:spAutoFit/>
            </a:bodyPr>
            <a:lstStyle/>
            <a:p>
              <a:pPr>
                <a:spcBef>
                  <a:spcPct val="50000"/>
                </a:spcBef>
              </a:pPr>
              <a:r>
                <a:rPr sz="2000" b="1" dirty="0">
                  <a:solidFill>
                    <a:schemeClr val="tx2"/>
                  </a:solidFill>
                  <a:latin typeface="Arial" panose="020B0604020202020204" pitchFamily="34" charset="0"/>
                </a:rPr>
                <a:t>Cây thông</a:t>
              </a:r>
            </a:p>
          </p:txBody>
        </p:sp>
      </p:grpSp>
      <p:grpSp>
        <p:nvGrpSpPr>
          <p:cNvPr id="3" name="Group 20"/>
          <p:cNvGrpSpPr/>
          <p:nvPr/>
        </p:nvGrpSpPr>
        <p:grpSpPr>
          <a:xfrm>
            <a:off x="4419600" y="533400"/>
            <a:ext cx="4419600" cy="3048000"/>
            <a:chOff x="2784" y="336"/>
            <a:chExt cx="2736" cy="1920"/>
          </a:xfrm>
        </p:grpSpPr>
        <p:pic>
          <p:nvPicPr>
            <p:cNvPr id="16395" name="Picture 10" descr="ngô - ưa sáng"/>
            <p:cNvPicPr>
              <a:picLocks noChangeAspect="1"/>
            </p:cNvPicPr>
            <p:nvPr/>
          </p:nvPicPr>
          <p:blipFill>
            <a:blip r:embed="rId3"/>
            <a:stretch>
              <a:fillRect/>
            </a:stretch>
          </p:blipFill>
          <p:spPr>
            <a:xfrm>
              <a:off x="2784" y="336"/>
              <a:ext cx="2736" cy="1920"/>
            </a:xfrm>
            <a:prstGeom prst="rect">
              <a:avLst/>
            </a:prstGeom>
            <a:noFill/>
            <a:ln w="9525" cap="flat" cmpd="sng">
              <a:solidFill>
                <a:srgbClr val="FF0000"/>
              </a:solidFill>
              <a:prstDash val="solid"/>
              <a:miter/>
              <a:headEnd type="none" w="med" len="med"/>
              <a:tailEnd type="none" w="med" len="med"/>
            </a:ln>
          </p:spPr>
        </p:pic>
        <p:sp>
          <p:nvSpPr>
            <p:cNvPr id="16396" name="Text Box 16"/>
            <p:cNvSpPr txBox="1"/>
            <p:nvPr/>
          </p:nvSpPr>
          <p:spPr>
            <a:xfrm>
              <a:off x="2784" y="1968"/>
              <a:ext cx="960" cy="250"/>
            </a:xfrm>
            <a:prstGeom prst="rect">
              <a:avLst/>
            </a:prstGeom>
            <a:solidFill>
              <a:srgbClr val="FFFF99"/>
            </a:solidFill>
            <a:ln w="9525">
              <a:noFill/>
            </a:ln>
          </p:spPr>
          <p:txBody>
            <a:bodyPr>
              <a:spAutoFit/>
            </a:bodyPr>
            <a:lstStyle/>
            <a:p>
              <a:pPr>
                <a:spcBef>
                  <a:spcPct val="50000"/>
                </a:spcBef>
              </a:pPr>
              <a:r>
                <a:rPr sz="2000" b="1" dirty="0">
                  <a:solidFill>
                    <a:schemeClr val="tx2"/>
                  </a:solidFill>
                  <a:latin typeface="Arial" panose="020B0604020202020204" pitchFamily="34" charset="0"/>
                </a:rPr>
                <a:t>Cây ngô</a:t>
              </a:r>
            </a:p>
          </p:txBody>
        </p:sp>
      </p:grpSp>
      <p:grpSp>
        <p:nvGrpSpPr>
          <p:cNvPr id="4" name="Group 21"/>
          <p:cNvGrpSpPr/>
          <p:nvPr/>
        </p:nvGrpSpPr>
        <p:grpSpPr>
          <a:xfrm>
            <a:off x="76200" y="3663950"/>
            <a:ext cx="4038600" cy="3041650"/>
            <a:chOff x="48" y="2308"/>
            <a:chExt cx="2544" cy="1916"/>
          </a:xfrm>
        </p:grpSpPr>
        <p:pic>
          <p:nvPicPr>
            <p:cNvPr id="16393" name="Picture 12" descr="vuon thanh long"/>
            <p:cNvPicPr>
              <a:picLocks noChangeAspect="1"/>
            </p:cNvPicPr>
            <p:nvPr/>
          </p:nvPicPr>
          <p:blipFill>
            <a:blip r:embed="rId4"/>
            <a:stretch>
              <a:fillRect/>
            </a:stretch>
          </p:blipFill>
          <p:spPr>
            <a:xfrm>
              <a:off x="48" y="2308"/>
              <a:ext cx="2544" cy="1916"/>
            </a:xfrm>
            <a:prstGeom prst="rect">
              <a:avLst/>
            </a:prstGeom>
            <a:noFill/>
            <a:ln w="9525" cap="flat" cmpd="sng">
              <a:solidFill>
                <a:srgbClr val="FF0000"/>
              </a:solidFill>
              <a:prstDash val="solid"/>
              <a:miter/>
              <a:headEnd type="none" w="med" len="med"/>
              <a:tailEnd type="none" w="med" len="med"/>
            </a:ln>
          </p:spPr>
        </p:pic>
        <p:sp>
          <p:nvSpPr>
            <p:cNvPr id="16394" name="Text Box 17"/>
            <p:cNvSpPr txBox="1"/>
            <p:nvPr/>
          </p:nvSpPr>
          <p:spPr>
            <a:xfrm>
              <a:off x="1056" y="3974"/>
              <a:ext cx="1488" cy="250"/>
            </a:xfrm>
            <a:prstGeom prst="rect">
              <a:avLst/>
            </a:prstGeom>
            <a:solidFill>
              <a:srgbClr val="FFFF99"/>
            </a:solidFill>
            <a:ln w="9525">
              <a:noFill/>
            </a:ln>
          </p:spPr>
          <p:txBody>
            <a:bodyPr>
              <a:spAutoFit/>
            </a:bodyPr>
            <a:lstStyle/>
            <a:p>
              <a:pPr>
                <a:spcBef>
                  <a:spcPct val="50000"/>
                </a:spcBef>
              </a:pPr>
              <a:r>
                <a:rPr sz="2000" b="1" dirty="0">
                  <a:solidFill>
                    <a:schemeClr val="tx2"/>
                  </a:solidFill>
                  <a:latin typeface="Arial" panose="020B0604020202020204" pitchFamily="34" charset="0"/>
                </a:rPr>
                <a:t>Cây thanh long</a:t>
              </a:r>
              <a:r>
                <a:rPr sz="2000" b="1" u="sng" dirty="0">
                  <a:solidFill>
                    <a:schemeClr val="tx2"/>
                  </a:solidFill>
                  <a:latin typeface="Arial" panose="020B0604020202020204" pitchFamily="34" charset="0"/>
                </a:rPr>
                <a:t>.</a:t>
              </a:r>
            </a:p>
          </p:txBody>
        </p:sp>
      </p:grpSp>
      <p:grpSp>
        <p:nvGrpSpPr>
          <p:cNvPr id="5" name="Group 22"/>
          <p:cNvGrpSpPr/>
          <p:nvPr/>
        </p:nvGrpSpPr>
        <p:grpSpPr>
          <a:xfrm>
            <a:off x="4419600" y="3702050"/>
            <a:ext cx="4419600" cy="3048000"/>
            <a:chOff x="2784" y="2332"/>
            <a:chExt cx="2736" cy="1920"/>
          </a:xfrm>
        </p:grpSpPr>
        <p:pic>
          <p:nvPicPr>
            <p:cNvPr id="16391" name="Picture 11" descr="dâu xanh"/>
            <p:cNvPicPr>
              <a:picLocks noChangeAspect="1"/>
            </p:cNvPicPr>
            <p:nvPr/>
          </p:nvPicPr>
          <p:blipFill>
            <a:blip r:embed="rId5"/>
            <a:stretch>
              <a:fillRect/>
            </a:stretch>
          </p:blipFill>
          <p:spPr>
            <a:xfrm>
              <a:off x="2784" y="2332"/>
              <a:ext cx="2736" cy="1920"/>
            </a:xfrm>
            <a:prstGeom prst="rect">
              <a:avLst/>
            </a:prstGeom>
            <a:noFill/>
            <a:ln w="9525" cap="flat" cmpd="sng">
              <a:solidFill>
                <a:srgbClr val="FF0000"/>
              </a:solidFill>
              <a:prstDash val="solid"/>
              <a:miter/>
              <a:headEnd type="none" w="med" len="med"/>
              <a:tailEnd type="none" w="med" len="med"/>
            </a:ln>
          </p:spPr>
        </p:pic>
        <p:sp>
          <p:nvSpPr>
            <p:cNvPr id="16392" name="Text Box 18"/>
            <p:cNvSpPr txBox="1"/>
            <p:nvPr/>
          </p:nvSpPr>
          <p:spPr>
            <a:xfrm>
              <a:off x="2784" y="2352"/>
              <a:ext cx="1344" cy="250"/>
            </a:xfrm>
            <a:prstGeom prst="rect">
              <a:avLst/>
            </a:prstGeom>
            <a:solidFill>
              <a:srgbClr val="FFFF99"/>
            </a:solidFill>
            <a:ln w="9525">
              <a:noFill/>
            </a:ln>
          </p:spPr>
          <p:txBody>
            <a:bodyPr>
              <a:spAutoFit/>
            </a:bodyPr>
            <a:lstStyle/>
            <a:p>
              <a:pPr>
                <a:spcBef>
                  <a:spcPct val="50000"/>
                </a:spcBef>
              </a:pPr>
              <a:r>
                <a:rPr sz="2000" b="1" dirty="0">
                  <a:solidFill>
                    <a:schemeClr val="tx2"/>
                  </a:solidFill>
                  <a:latin typeface="Arial" panose="020B0604020202020204" pitchFamily="34" charset="0"/>
                </a:rPr>
                <a:t>Cây đậu xanh</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ot%20dep">
            <a:extLst>
              <a:ext uri="{FF2B5EF4-FFF2-40B4-BE49-F238E27FC236}">
                <a16:creationId xmlns:a16="http://schemas.microsoft.com/office/drawing/2014/main" id="{756389C0-042F-4456-8965-F85CCE57C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956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5" descr="156438282_6ca1cebbac">
            <a:extLst>
              <a:ext uri="{FF2B5EF4-FFF2-40B4-BE49-F238E27FC236}">
                <a16:creationId xmlns:a16="http://schemas.microsoft.com/office/drawing/2014/main" id="{FA4F6511-9D9F-47C2-8E3E-9925294F70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0"/>
            <a:ext cx="32766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6" descr="caylua_anbinh2">
            <a:extLst>
              <a:ext uri="{FF2B5EF4-FFF2-40B4-BE49-F238E27FC236}">
                <a16:creationId xmlns:a16="http://schemas.microsoft.com/office/drawing/2014/main" id="{DAFB34D6-BF93-422F-90C0-7C7ED2BBDB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52800"/>
            <a:ext cx="28956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7" descr="u24_SauRieng">
            <a:extLst>
              <a:ext uri="{FF2B5EF4-FFF2-40B4-BE49-F238E27FC236}">
                <a16:creationId xmlns:a16="http://schemas.microsoft.com/office/drawing/2014/main" id="{43294AE1-F8B4-4193-94BA-E65AA703D8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3352800"/>
            <a:ext cx="32766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8" descr="335">
            <a:extLst>
              <a:ext uri="{FF2B5EF4-FFF2-40B4-BE49-F238E27FC236}">
                <a16:creationId xmlns:a16="http://schemas.microsoft.com/office/drawing/2014/main" id="{721D9336-6783-45D9-85FC-645EB2C082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0"/>
            <a:ext cx="29718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9" descr="hoihoaxuan2008184adk1">
            <a:extLst>
              <a:ext uri="{FF2B5EF4-FFF2-40B4-BE49-F238E27FC236}">
                <a16:creationId xmlns:a16="http://schemas.microsoft.com/office/drawing/2014/main" id="{4751313E-C159-4AB8-9CD7-66A2DBEAB1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3352800"/>
            <a:ext cx="29718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 Box 10">
            <a:extLst>
              <a:ext uri="{FF2B5EF4-FFF2-40B4-BE49-F238E27FC236}">
                <a16:creationId xmlns:a16="http://schemas.microsoft.com/office/drawing/2014/main" id="{8FB5AACA-7B4B-4737-BEB5-158104D53FBB}"/>
              </a:ext>
            </a:extLst>
          </p:cNvPr>
          <p:cNvSpPr txBox="1">
            <a:spLocks noChangeArrowheads="1"/>
          </p:cNvSpPr>
          <p:nvPr/>
        </p:nvSpPr>
        <p:spPr bwMode="auto">
          <a:xfrm>
            <a:off x="0" y="281940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Cây</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ớt</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Cây</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dưa</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hoàng</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kim</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Cây</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dưa</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hấu</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p>
        </p:txBody>
      </p:sp>
      <p:sp>
        <p:nvSpPr>
          <p:cNvPr id="10249" name="Text Box 12">
            <a:extLst>
              <a:ext uri="{FF2B5EF4-FFF2-40B4-BE49-F238E27FC236}">
                <a16:creationId xmlns:a16="http://schemas.microsoft.com/office/drawing/2014/main" id="{55B9D0F7-48CD-4D5F-AB50-F6E0C91E9C28}"/>
              </a:ext>
            </a:extLst>
          </p:cNvPr>
          <p:cNvSpPr txBox="1">
            <a:spLocks noChangeArrowheads="1"/>
          </p:cNvSpPr>
          <p:nvPr/>
        </p:nvSpPr>
        <p:spPr bwMode="auto">
          <a:xfrm>
            <a:off x="0" y="6477000"/>
            <a:ext cx="579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6154" name="Text Box 13">
            <a:extLst>
              <a:ext uri="{FF2B5EF4-FFF2-40B4-BE49-F238E27FC236}">
                <a16:creationId xmlns:a16="http://schemas.microsoft.com/office/drawing/2014/main" id="{3615778E-B208-48AB-AD2D-2274F13214AB}"/>
              </a:ext>
            </a:extLst>
          </p:cNvPr>
          <p:cNvSpPr txBox="1">
            <a:spLocks noChangeArrowheads="1"/>
          </p:cNvSpPr>
          <p:nvPr/>
        </p:nvSpPr>
        <p:spPr bwMode="auto">
          <a:xfrm>
            <a:off x="0" y="624840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Cây</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lúa</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Cây</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sầu</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riêng</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Cây</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mai</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vàng</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p>
        </p:txBody>
      </p:sp>
    </p:spTree>
  </p:cSld>
  <p:clrMapOvr>
    <a:masterClrMapping/>
  </p:clrMapOvr>
  <p:transition>
    <p:newsfla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8"/>
          <p:cNvSpPr txBox="1"/>
          <p:nvPr/>
        </p:nvSpPr>
        <p:spPr>
          <a:xfrm>
            <a:off x="-106362" y="-73025"/>
            <a:ext cx="2046287" cy="457200"/>
          </a:xfrm>
          <a:prstGeom prst="rect">
            <a:avLst/>
          </a:prstGeom>
          <a:noFill/>
          <a:ln w="9525">
            <a:noFill/>
          </a:ln>
        </p:spPr>
        <p:txBody>
          <a:bodyPr wrap="none">
            <a:spAutoFit/>
          </a:bodyPr>
          <a:lstStyle/>
          <a:p>
            <a:pPr algn="ctr"/>
            <a:r>
              <a:rPr sz="2400" b="1" dirty="0">
                <a:solidFill>
                  <a:schemeClr val="tx2"/>
                </a:solidFill>
                <a:latin typeface="Arial" panose="020B0604020202020204" pitchFamily="34" charset="0"/>
              </a:rPr>
              <a:t>Cây ưa bóng</a:t>
            </a:r>
          </a:p>
        </p:txBody>
      </p:sp>
      <p:grpSp>
        <p:nvGrpSpPr>
          <p:cNvPr id="2" name="Group 23"/>
          <p:cNvGrpSpPr/>
          <p:nvPr/>
        </p:nvGrpSpPr>
        <p:grpSpPr>
          <a:xfrm>
            <a:off x="15875" y="333375"/>
            <a:ext cx="4724400" cy="3379788"/>
            <a:chOff x="0" y="240"/>
            <a:chExt cx="3000" cy="2268"/>
          </a:xfrm>
        </p:grpSpPr>
        <p:pic>
          <p:nvPicPr>
            <p:cNvPr id="17421" name="Picture 14" descr="cay-lan-y-2"/>
            <p:cNvPicPr>
              <a:picLocks noChangeAspect="1"/>
            </p:cNvPicPr>
            <p:nvPr/>
          </p:nvPicPr>
          <p:blipFill>
            <a:blip r:embed="rId2"/>
            <a:stretch>
              <a:fillRect/>
            </a:stretch>
          </p:blipFill>
          <p:spPr>
            <a:xfrm>
              <a:off x="0" y="240"/>
              <a:ext cx="3000" cy="2250"/>
            </a:xfrm>
            <a:prstGeom prst="rect">
              <a:avLst/>
            </a:prstGeom>
            <a:noFill/>
            <a:ln w="9525" cap="flat" cmpd="sng">
              <a:solidFill>
                <a:srgbClr val="FF0000"/>
              </a:solidFill>
              <a:prstDash val="solid"/>
              <a:miter/>
              <a:headEnd type="none" w="med" len="med"/>
              <a:tailEnd type="none" w="med" len="med"/>
            </a:ln>
          </p:spPr>
        </p:pic>
        <p:sp>
          <p:nvSpPr>
            <p:cNvPr id="17422" name="Text Box 17"/>
            <p:cNvSpPr txBox="1"/>
            <p:nvPr/>
          </p:nvSpPr>
          <p:spPr>
            <a:xfrm>
              <a:off x="864" y="2256"/>
              <a:ext cx="912" cy="252"/>
            </a:xfrm>
            <a:prstGeom prst="rect">
              <a:avLst/>
            </a:prstGeom>
            <a:solidFill>
              <a:schemeClr val="bg1"/>
            </a:solidFill>
            <a:ln w="9525" cap="flat" cmpd="sng">
              <a:solidFill>
                <a:srgbClr val="FF0000"/>
              </a:solidFill>
              <a:prstDash val="solid"/>
              <a:miter/>
              <a:headEnd type="none" w="med" len="med"/>
              <a:tailEnd type="none" w="med" len="med"/>
            </a:ln>
          </p:spPr>
          <p:txBody>
            <a:bodyPr>
              <a:spAutoFit/>
            </a:bodyPr>
            <a:lstStyle/>
            <a:p>
              <a:pPr>
                <a:spcBef>
                  <a:spcPct val="50000"/>
                </a:spcBef>
              </a:pPr>
              <a:r>
                <a:rPr b="1" dirty="0">
                  <a:solidFill>
                    <a:schemeClr val="tx2"/>
                  </a:solidFill>
                  <a:latin typeface="Arial" panose="020B0604020202020204" pitchFamily="34" charset="0"/>
                </a:rPr>
                <a:t>Cây lan Ý</a:t>
              </a:r>
            </a:p>
          </p:txBody>
        </p:sp>
      </p:grpSp>
      <p:grpSp>
        <p:nvGrpSpPr>
          <p:cNvPr id="3" name="Group 24"/>
          <p:cNvGrpSpPr/>
          <p:nvPr/>
        </p:nvGrpSpPr>
        <p:grpSpPr>
          <a:xfrm>
            <a:off x="-34925" y="3762375"/>
            <a:ext cx="4759325" cy="3124200"/>
            <a:chOff x="-22" y="2544"/>
            <a:chExt cx="2998" cy="1776"/>
          </a:xfrm>
        </p:grpSpPr>
        <p:pic>
          <p:nvPicPr>
            <p:cNvPr id="17419" name="Picture 12" descr="%C4%91%C6%A1n%20bu%E1%BB%91t"/>
            <p:cNvPicPr>
              <a:picLocks noChangeAspect="1"/>
            </p:cNvPicPr>
            <p:nvPr/>
          </p:nvPicPr>
          <p:blipFill>
            <a:blip r:embed="rId3"/>
            <a:stretch>
              <a:fillRect/>
            </a:stretch>
          </p:blipFill>
          <p:spPr>
            <a:xfrm>
              <a:off x="0" y="2544"/>
              <a:ext cx="2976" cy="1776"/>
            </a:xfrm>
            <a:prstGeom prst="rect">
              <a:avLst/>
            </a:prstGeom>
            <a:noFill/>
            <a:ln w="9525" cap="flat" cmpd="sng">
              <a:solidFill>
                <a:srgbClr val="660066"/>
              </a:solidFill>
              <a:prstDash val="solid"/>
              <a:miter/>
              <a:headEnd type="none" w="med" len="med"/>
              <a:tailEnd type="none" w="med" len="med"/>
            </a:ln>
          </p:spPr>
        </p:pic>
        <p:sp>
          <p:nvSpPr>
            <p:cNvPr id="17420" name="Text Box 18"/>
            <p:cNvSpPr txBox="1"/>
            <p:nvPr/>
          </p:nvSpPr>
          <p:spPr>
            <a:xfrm>
              <a:off x="-22" y="4090"/>
              <a:ext cx="1452" cy="209"/>
            </a:xfrm>
            <a:prstGeom prst="rect">
              <a:avLst/>
            </a:prstGeom>
            <a:solidFill>
              <a:schemeClr val="bg1"/>
            </a:solidFill>
            <a:ln w="9525" cap="flat" cmpd="sng">
              <a:solidFill>
                <a:srgbClr val="FF0000"/>
              </a:solidFill>
              <a:prstDash val="solid"/>
              <a:miter/>
              <a:headEnd type="none" w="med" len="med"/>
              <a:tailEnd type="none" w="med" len="med"/>
            </a:ln>
          </p:spPr>
          <p:txBody>
            <a:bodyPr wrap="square">
              <a:spAutoFit/>
            </a:bodyPr>
            <a:lstStyle/>
            <a:p>
              <a:pPr>
                <a:spcBef>
                  <a:spcPct val="50000"/>
                </a:spcBef>
              </a:pPr>
              <a:r>
                <a:rPr b="1" dirty="0">
                  <a:solidFill>
                    <a:schemeClr val="tx2"/>
                  </a:solidFill>
                  <a:latin typeface="Arial" panose="020B0604020202020204" pitchFamily="34" charset="0"/>
                </a:rPr>
                <a:t>Cây </a:t>
              </a:r>
              <a:r>
                <a:rPr lang="en-US" b="1" dirty="0">
                  <a:solidFill>
                    <a:schemeClr val="tx2"/>
                  </a:solidFill>
                  <a:latin typeface="Arial" panose="020B0604020202020204" pitchFamily="34" charset="0"/>
                </a:rPr>
                <a:t>rau càng cua</a:t>
              </a:r>
            </a:p>
          </p:txBody>
        </p:sp>
      </p:grpSp>
      <p:grpSp>
        <p:nvGrpSpPr>
          <p:cNvPr id="4" name="Group 26"/>
          <p:cNvGrpSpPr/>
          <p:nvPr/>
        </p:nvGrpSpPr>
        <p:grpSpPr>
          <a:xfrm>
            <a:off x="4724400" y="297656"/>
            <a:ext cx="4343400" cy="3440113"/>
            <a:chOff x="3032" y="202"/>
            <a:chExt cx="2736" cy="2167"/>
          </a:xfrm>
        </p:grpSpPr>
        <p:pic>
          <p:nvPicPr>
            <p:cNvPr id="17417" name="Picture 20" descr="020307Alocasia"/>
            <p:cNvPicPr>
              <a:picLocks noChangeAspect="1"/>
            </p:cNvPicPr>
            <p:nvPr/>
          </p:nvPicPr>
          <p:blipFill>
            <a:blip r:embed="rId4"/>
            <a:stretch>
              <a:fillRect/>
            </a:stretch>
          </p:blipFill>
          <p:spPr>
            <a:xfrm>
              <a:off x="3032" y="202"/>
              <a:ext cx="2736" cy="2112"/>
            </a:xfrm>
            <a:prstGeom prst="rect">
              <a:avLst/>
            </a:prstGeom>
            <a:noFill/>
            <a:ln w="9525" cap="flat" cmpd="sng">
              <a:solidFill>
                <a:srgbClr val="FF0000"/>
              </a:solidFill>
              <a:prstDash val="solid"/>
              <a:miter/>
              <a:headEnd type="none" w="med" len="med"/>
              <a:tailEnd type="none" w="med" len="med"/>
            </a:ln>
          </p:spPr>
        </p:pic>
        <p:sp>
          <p:nvSpPr>
            <p:cNvPr id="17418" name="Text Box 25"/>
            <p:cNvSpPr txBox="1"/>
            <p:nvPr/>
          </p:nvSpPr>
          <p:spPr>
            <a:xfrm>
              <a:off x="3096" y="2138"/>
              <a:ext cx="816" cy="231"/>
            </a:xfrm>
            <a:prstGeom prst="rect">
              <a:avLst/>
            </a:prstGeom>
            <a:solidFill>
              <a:schemeClr val="bg1"/>
            </a:solidFill>
            <a:ln w="9525">
              <a:noFill/>
            </a:ln>
          </p:spPr>
          <p:txBody>
            <a:bodyPr>
              <a:spAutoFit/>
            </a:bodyPr>
            <a:lstStyle/>
            <a:p>
              <a:pPr algn="ctr"/>
              <a:r>
                <a:rPr b="1" dirty="0">
                  <a:solidFill>
                    <a:schemeClr val="tx2"/>
                  </a:solidFill>
                  <a:latin typeface="Arial" panose="020B0604020202020204" pitchFamily="34" charset="0"/>
                </a:rPr>
                <a:t>Cây ráy</a:t>
              </a:r>
            </a:p>
          </p:txBody>
        </p:sp>
      </p:grpSp>
      <p:grpSp>
        <p:nvGrpSpPr>
          <p:cNvPr id="5" name="Group 28"/>
          <p:cNvGrpSpPr/>
          <p:nvPr/>
        </p:nvGrpSpPr>
        <p:grpSpPr>
          <a:xfrm>
            <a:off x="4800600" y="3752850"/>
            <a:ext cx="4343400" cy="3105150"/>
            <a:chOff x="3024" y="2364"/>
            <a:chExt cx="2736" cy="1956"/>
          </a:xfrm>
        </p:grpSpPr>
        <p:pic>
          <p:nvPicPr>
            <p:cNvPr id="17415" name="Picture 22" descr="ANd9GcTQ7syTlPxvEM1MICWjh_z-V6zxScQf75VgU5WQUimRCS6f23vU"/>
            <p:cNvPicPr>
              <a:picLocks noChangeAspect="1"/>
            </p:cNvPicPr>
            <p:nvPr/>
          </p:nvPicPr>
          <p:blipFill>
            <a:blip r:embed="rId5"/>
            <a:stretch>
              <a:fillRect/>
            </a:stretch>
          </p:blipFill>
          <p:spPr>
            <a:xfrm>
              <a:off x="3032" y="2364"/>
              <a:ext cx="2728" cy="1956"/>
            </a:xfrm>
            <a:prstGeom prst="rect">
              <a:avLst/>
            </a:prstGeom>
            <a:noFill/>
            <a:ln w="9525" cap="flat" cmpd="sng">
              <a:solidFill>
                <a:srgbClr val="660066"/>
              </a:solidFill>
              <a:prstDash val="solid"/>
              <a:miter/>
              <a:headEnd type="none" w="med" len="med"/>
              <a:tailEnd type="none" w="med" len="med"/>
            </a:ln>
          </p:spPr>
        </p:pic>
        <p:sp>
          <p:nvSpPr>
            <p:cNvPr id="17416" name="Text Box 27"/>
            <p:cNvSpPr txBox="1"/>
            <p:nvPr/>
          </p:nvSpPr>
          <p:spPr>
            <a:xfrm>
              <a:off x="3024" y="4089"/>
              <a:ext cx="960" cy="231"/>
            </a:xfrm>
            <a:prstGeom prst="rect">
              <a:avLst/>
            </a:prstGeom>
            <a:solidFill>
              <a:schemeClr val="bg1"/>
            </a:solidFill>
            <a:ln w="9525">
              <a:noFill/>
            </a:ln>
          </p:spPr>
          <p:txBody>
            <a:bodyPr>
              <a:spAutoFit/>
            </a:bodyPr>
            <a:lstStyle/>
            <a:p>
              <a:pPr>
                <a:spcBef>
                  <a:spcPct val="50000"/>
                </a:spcBef>
              </a:pPr>
              <a:r>
                <a:rPr b="1" dirty="0">
                  <a:solidFill>
                    <a:schemeClr val="tx2"/>
                  </a:solidFill>
                  <a:latin typeface="Arial" panose="020B0604020202020204" pitchFamily="34" charset="0"/>
                </a:rPr>
                <a:t>Rau diếp cá</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amond(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Text Box 10"/>
          <p:cNvSpPr txBox="1"/>
          <p:nvPr/>
        </p:nvSpPr>
        <p:spPr>
          <a:xfrm>
            <a:off x="-106362" y="-73025"/>
            <a:ext cx="2046287" cy="457200"/>
          </a:xfrm>
          <a:prstGeom prst="rect">
            <a:avLst/>
          </a:prstGeom>
          <a:solidFill>
            <a:schemeClr val="bg1"/>
          </a:solidFill>
          <a:ln w="9525">
            <a:noFill/>
          </a:ln>
        </p:spPr>
        <p:txBody>
          <a:bodyPr wrap="none">
            <a:spAutoFit/>
          </a:bodyPr>
          <a:lstStyle/>
          <a:p>
            <a:pPr algn="ctr"/>
            <a:r>
              <a:rPr sz="2400" b="1" dirty="0">
                <a:solidFill>
                  <a:schemeClr val="tx2"/>
                </a:solidFill>
                <a:latin typeface="Arial" panose="020B0604020202020204" pitchFamily="34" charset="0"/>
              </a:rPr>
              <a:t>Cây ưa bóng</a:t>
            </a:r>
          </a:p>
        </p:txBody>
      </p:sp>
      <p:grpSp>
        <p:nvGrpSpPr>
          <p:cNvPr id="2" name="Group 17"/>
          <p:cNvGrpSpPr/>
          <p:nvPr/>
        </p:nvGrpSpPr>
        <p:grpSpPr>
          <a:xfrm>
            <a:off x="-312168" y="533400"/>
            <a:ext cx="4426968" cy="2971800"/>
            <a:chOff x="-193" y="336"/>
            <a:chExt cx="2737" cy="1872"/>
          </a:xfrm>
        </p:grpSpPr>
        <p:pic>
          <p:nvPicPr>
            <p:cNvPr id="18445" name="Picture 5" descr="phong lan"/>
            <p:cNvPicPr>
              <a:picLocks noChangeAspect="1"/>
            </p:cNvPicPr>
            <p:nvPr/>
          </p:nvPicPr>
          <p:blipFill>
            <a:blip r:embed="rId2"/>
            <a:stretch>
              <a:fillRect/>
            </a:stretch>
          </p:blipFill>
          <p:spPr>
            <a:xfrm>
              <a:off x="0" y="336"/>
              <a:ext cx="2544" cy="1872"/>
            </a:xfrm>
            <a:prstGeom prst="rect">
              <a:avLst/>
            </a:prstGeom>
            <a:noFill/>
            <a:ln w="9525" cap="flat" cmpd="sng">
              <a:solidFill>
                <a:srgbClr val="FF3300"/>
              </a:solidFill>
              <a:prstDash val="solid"/>
              <a:miter/>
              <a:headEnd type="none" w="med" len="med"/>
              <a:tailEnd type="none" w="med" len="med"/>
            </a:ln>
          </p:spPr>
        </p:pic>
        <p:sp>
          <p:nvSpPr>
            <p:cNvPr id="18446" name="Text Box 11"/>
            <p:cNvSpPr txBox="1"/>
            <p:nvPr/>
          </p:nvSpPr>
          <p:spPr>
            <a:xfrm>
              <a:off x="-193" y="1921"/>
              <a:ext cx="1392" cy="23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r"/>
              <a:r>
                <a:rPr b="1" dirty="0">
                  <a:solidFill>
                    <a:schemeClr val="tx2"/>
                  </a:solidFill>
                  <a:latin typeface="Arial" panose="020B0604020202020204" pitchFamily="34" charset="0"/>
                </a:rPr>
                <a:t>Cây phong lan</a:t>
              </a:r>
            </a:p>
          </p:txBody>
        </p:sp>
      </p:grpSp>
      <p:grpSp>
        <p:nvGrpSpPr>
          <p:cNvPr id="3" name="Group 15"/>
          <p:cNvGrpSpPr/>
          <p:nvPr/>
        </p:nvGrpSpPr>
        <p:grpSpPr>
          <a:xfrm>
            <a:off x="0" y="3581400"/>
            <a:ext cx="4114800" cy="3276600"/>
            <a:chOff x="0" y="2256"/>
            <a:chExt cx="2592" cy="2064"/>
          </a:xfrm>
        </p:grpSpPr>
        <p:pic>
          <p:nvPicPr>
            <p:cNvPr id="18443" name="Picture 9" descr="daiphugia_sua- ưa bóng"/>
            <p:cNvPicPr>
              <a:picLocks noChangeAspect="1"/>
            </p:cNvPicPr>
            <p:nvPr/>
          </p:nvPicPr>
          <p:blipFill>
            <a:blip r:embed="rId3"/>
            <a:stretch>
              <a:fillRect/>
            </a:stretch>
          </p:blipFill>
          <p:spPr>
            <a:xfrm>
              <a:off x="0" y="2256"/>
              <a:ext cx="2592" cy="1824"/>
            </a:xfrm>
            <a:prstGeom prst="rect">
              <a:avLst/>
            </a:prstGeom>
            <a:noFill/>
            <a:ln w="9525" cap="flat" cmpd="sng">
              <a:solidFill>
                <a:srgbClr val="FF3300"/>
              </a:solidFill>
              <a:prstDash val="solid"/>
              <a:miter/>
              <a:headEnd type="none" w="med" len="med"/>
              <a:tailEnd type="none" w="med" len="med"/>
            </a:ln>
          </p:spPr>
        </p:pic>
        <p:sp>
          <p:nvSpPr>
            <p:cNvPr id="18444" name="Text Box 12"/>
            <p:cNvSpPr txBox="1"/>
            <p:nvPr/>
          </p:nvSpPr>
          <p:spPr>
            <a:xfrm>
              <a:off x="480" y="4089"/>
              <a:ext cx="1296" cy="231"/>
            </a:xfrm>
            <a:prstGeom prst="rect">
              <a:avLst/>
            </a:prstGeom>
            <a:noFill/>
            <a:ln w="9525">
              <a:noFill/>
            </a:ln>
          </p:spPr>
          <p:txBody>
            <a:bodyPr>
              <a:spAutoFit/>
            </a:bodyPr>
            <a:lstStyle/>
            <a:p>
              <a:r>
                <a:rPr b="1" dirty="0">
                  <a:solidFill>
                    <a:schemeClr val="tx2"/>
                  </a:solidFill>
                  <a:latin typeface="Arial" panose="020B0604020202020204" pitchFamily="34" charset="0"/>
                </a:rPr>
                <a:t>Cây đại phú gia</a:t>
              </a:r>
            </a:p>
          </p:txBody>
        </p:sp>
      </p:grpSp>
      <p:grpSp>
        <p:nvGrpSpPr>
          <p:cNvPr id="4" name="Group 19"/>
          <p:cNvGrpSpPr/>
          <p:nvPr/>
        </p:nvGrpSpPr>
        <p:grpSpPr>
          <a:xfrm>
            <a:off x="4648200" y="3581400"/>
            <a:ext cx="4191000" cy="3276600"/>
            <a:chOff x="2928" y="2256"/>
            <a:chExt cx="2640" cy="2064"/>
          </a:xfrm>
        </p:grpSpPr>
        <p:pic>
          <p:nvPicPr>
            <p:cNvPr id="18441" name="Picture 8" descr="kimphattai_s"/>
            <p:cNvPicPr>
              <a:picLocks noChangeAspect="1"/>
            </p:cNvPicPr>
            <p:nvPr/>
          </p:nvPicPr>
          <p:blipFill>
            <a:blip r:embed="rId4"/>
            <a:stretch>
              <a:fillRect/>
            </a:stretch>
          </p:blipFill>
          <p:spPr>
            <a:xfrm>
              <a:off x="2928" y="2256"/>
              <a:ext cx="2640" cy="1824"/>
            </a:xfrm>
            <a:prstGeom prst="rect">
              <a:avLst/>
            </a:prstGeom>
            <a:noFill/>
            <a:ln w="9525" cap="flat" cmpd="sng">
              <a:solidFill>
                <a:srgbClr val="FF3300"/>
              </a:solidFill>
              <a:prstDash val="solid"/>
              <a:miter/>
              <a:headEnd type="none" w="med" len="med"/>
              <a:tailEnd type="none" w="med" len="med"/>
            </a:ln>
          </p:spPr>
        </p:pic>
        <p:sp>
          <p:nvSpPr>
            <p:cNvPr id="18442" name="Text Box 13"/>
            <p:cNvSpPr txBox="1"/>
            <p:nvPr/>
          </p:nvSpPr>
          <p:spPr>
            <a:xfrm>
              <a:off x="3312" y="4089"/>
              <a:ext cx="1728" cy="231"/>
            </a:xfrm>
            <a:prstGeom prst="rect">
              <a:avLst/>
            </a:prstGeom>
            <a:noFill/>
            <a:ln w="9525">
              <a:noFill/>
            </a:ln>
          </p:spPr>
          <p:txBody>
            <a:bodyPr>
              <a:spAutoFit/>
            </a:bodyPr>
            <a:lstStyle/>
            <a:p>
              <a:r>
                <a:rPr b="1" dirty="0">
                  <a:solidFill>
                    <a:schemeClr val="tx2"/>
                  </a:solidFill>
                  <a:latin typeface="Arial" panose="020B0604020202020204" pitchFamily="34" charset="0"/>
                </a:rPr>
                <a:t>Cây kim phát tài</a:t>
              </a:r>
            </a:p>
          </p:txBody>
        </p:sp>
      </p:grpSp>
      <p:grpSp>
        <p:nvGrpSpPr>
          <p:cNvPr id="5" name="Group 18"/>
          <p:cNvGrpSpPr/>
          <p:nvPr/>
        </p:nvGrpSpPr>
        <p:grpSpPr>
          <a:xfrm>
            <a:off x="4572000" y="533400"/>
            <a:ext cx="4267200" cy="2971800"/>
            <a:chOff x="2880" y="336"/>
            <a:chExt cx="2688" cy="1872"/>
          </a:xfrm>
        </p:grpSpPr>
        <p:pic>
          <p:nvPicPr>
            <p:cNvPr id="18439" name="Picture 6" descr="van nien thanh_ladom_s"/>
            <p:cNvPicPr>
              <a:picLocks noChangeAspect="1"/>
            </p:cNvPicPr>
            <p:nvPr/>
          </p:nvPicPr>
          <p:blipFill>
            <a:blip r:embed="rId5"/>
            <a:stretch>
              <a:fillRect/>
            </a:stretch>
          </p:blipFill>
          <p:spPr>
            <a:xfrm>
              <a:off x="2928" y="336"/>
              <a:ext cx="2640" cy="1872"/>
            </a:xfrm>
            <a:prstGeom prst="rect">
              <a:avLst/>
            </a:prstGeom>
            <a:noFill/>
            <a:ln w="9525" cap="flat" cmpd="sng">
              <a:solidFill>
                <a:srgbClr val="FF3300"/>
              </a:solidFill>
              <a:prstDash val="solid"/>
              <a:miter/>
              <a:headEnd type="none" w="med" len="med"/>
              <a:tailEnd type="none" w="med" len="med"/>
            </a:ln>
          </p:spPr>
        </p:pic>
        <p:sp>
          <p:nvSpPr>
            <p:cNvPr id="18440" name="Text Box 14"/>
            <p:cNvSpPr txBox="1"/>
            <p:nvPr/>
          </p:nvSpPr>
          <p:spPr>
            <a:xfrm>
              <a:off x="2880" y="1977"/>
              <a:ext cx="1488" cy="231"/>
            </a:xfrm>
            <a:prstGeom prst="rect">
              <a:avLst/>
            </a:prstGeom>
            <a:solidFill>
              <a:schemeClr val="bg1"/>
            </a:solidFill>
            <a:ln w="9525">
              <a:noFill/>
            </a:ln>
          </p:spPr>
          <p:txBody>
            <a:bodyPr>
              <a:spAutoFit/>
            </a:bodyPr>
            <a:lstStyle/>
            <a:p>
              <a:r>
                <a:rPr b="1" dirty="0">
                  <a:solidFill>
                    <a:schemeClr val="tx2"/>
                  </a:solidFill>
                  <a:latin typeface="Arial" panose="020B0604020202020204" pitchFamily="34" charset="0"/>
                </a:rPr>
                <a:t>Cây vạn niên thanh</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amond(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amond(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83975" name="Text Box 7"/>
          <p:cNvSpPr txBox="1"/>
          <p:nvPr/>
        </p:nvSpPr>
        <p:spPr>
          <a:xfrm>
            <a:off x="0" y="-40005"/>
            <a:ext cx="9144000" cy="830997"/>
          </a:xfrm>
          <a:prstGeom prst="rect">
            <a:avLst/>
          </a:prstGeom>
          <a:noFill/>
          <a:ln w="9525">
            <a:noFill/>
          </a:ln>
        </p:spPr>
        <p:txBody>
          <a:bodyPr>
            <a:spAutoFit/>
          </a:bodyPr>
          <a:lstStyle/>
          <a:p>
            <a:pPr>
              <a:spcBef>
                <a:spcPct val="50000"/>
              </a:spcBef>
            </a:pPr>
            <a:r>
              <a:rPr sz="2400" b="1" dirty="0">
                <a:solidFill>
                  <a:schemeClr val="tx2"/>
                </a:solidFill>
                <a:latin typeface="Arial" panose="020B0604020202020204" pitchFamily="34" charset="0"/>
              </a:rPr>
              <a:t>Dựa vào khả năng thích nghi với điều kiện ánh sáng khác nhau, người ta làm gì để tăng năng suất cây trồng?</a:t>
            </a:r>
          </a:p>
        </p:txBody>
      </p:sp>
      <p:grpSp>
        <p:nvGrpSpPr>
          <p:cNvPr id="2" name="Group 12"/>
          <p:cNvGrpSpPr/>
          <p:nvPr/>
        </p:nvGrpSpPr>
        <p:grpSpPr>
          <a:xfrm>
            <a:off x="4577080" y="4041140"/>
            <a:ext cx="4495800" cy="3013075"/>
            <a:chOff x="2841" y="3039"/>
            <a:chExt cx="2832" cy="1716"/>
          </a:xfrm>
        </p:grpSpPr>
        <p:sp>
          <p:nvSpPr>
            <p:cNvPr id="19463" name="AutoShape 8"/>
            <p:cNvSpPr/>
            <p:nvPr/>
          </p:nvSpPr>
          <p:spPr>
            <a:xfrm>
              <a:off x="2841" y="3039"/>
              <a:ext cx="2832" cy="1716"/>
            </a:xfrm>
            <a:prstGeom prst="cloudCallout">
              <a:avLst>
                <a:gd name="adj1" fmla="val -57241"/>
                <a:gd name="adj2" fmla="val -82023"/>
              </a:avLst>
            </a:prstGeom>
            <a:solidFill>
              <a:schemeClr val="accent1"/>
            </a:solidFill>
            <a:ln w="9525" cap="flat" cmpd="sng">
              <a:solidFill>
                <a:schemeClr val="tx1"/>
              </a:solidFill>
              <a:prstDash val="solid"/>
              <a:headEnd type="none" w="med" len="med"/>
              <a:tailEnd type="none" w="med" len="med"/>
            </a:ln>
          </p:spPr>
          <p:txBody>
            <a:bodyPr/>
            <a:lstStyle/>
            <a:p>
              <a:pPr algn="ctr"/>
              <a:endParaRPr lang="vi-VN" altLang="x-none" sz="2400" dirty="0">
                <a:solidFill>
                  <a:schemeClr val="tx2"/>
                </a:solidFill>
                <a:latin typeface="Arial" panose="020B0604020202020204" pitchFamily="34" charset="0"/>
              </a:endParaRPr>
            </a:p>
          </p:txBody>
        </p:sp>
        <p:sp>
          <p:nvSpPr>
            <p:cNvPr id="19464" name="Rectangle 11"/>
            <p:cNvSpPr/>
            <p:nvPr/>
          </p:nvSpPr>
          <p:spPr>
            <a:xfrm>
              <a:off x="3173" y="3306"/>
              <a:ext cx="2256" cy="1104"/>
            </a:xfrm>
            <a:prstGeom prst="rect">
              <a:avLst/>
            </a:prstGeom>
            <a:noFill/>
            <a:ln w="9525">
              <a:noFill/>
            </a:ln>
          </p:spPr>
          <p:txBody>
            <a:bodyPr wrap="square">
              <a:spAutoFit/>
            </a:bodyPr>
            <a:lstStyle/>
            <a:p>
              <a:r>
                <a:rPr lang="en-US" sz="2400" b="1" dirty="0">
                  <a:solidFill>
                    <a:schemeClr val="tx2"/>
                  </a:solidFill>
                  <a:latin typeface="Arial" panose="020B0604020202020204" pitchFamily="34" charset="0"/>
                </a:rPr>
                <a:t>-Trồng cây với mật độ phù hợp.</a:t>
              </a:r>
            </a:p>
            <a:p>
              <a:r>
                <a:rPr lang="en-US" sz="2400" b="1" dirty="0">
                  <a:solidFill>
                    <a:schemeClr val="tx2"/>
                  </a:solidFill>
                  <a:latin typeface="Arial" panose="020B0604020202020204" pitchFamily="34" charset="0"/>
                </a:rPr>
                <a:t>-</a:t>
              </a:r>
              <a:r>
                <a:rPr sz="2400" b="1" dirty="0">
                  <a:solidFill>
                    <a:schemeClr val="tx2"/>
                  </a:solidFill>
                  <a:latin typeface="Arial" panose="020B0604020202020204" pitchFamily="34" charset="0"/>
                </a:rPr>
                <a:t>Xen canh cây ưa sáng và cây ưa bóng giúp phát triển nông nghiệp</a:t>
              </a:r>
            </a:p>
          </p:txBody>
        </p:sp>
      </p:grpSp>
      <p:pic>
        <p:nvPicPr>
          <p:cNvPr id="3" name="Content Placeholder 2"/>
          <p:cNvPicPr>
            <a:picLocks noGrp="1" noChangeAspect="1"/>
          </p:cNvPicPr>
          <p:nvPr>
            <p:ph sz="half" idx="1"/>
          </p:nvPr>
        </p:nvPicPr>
        <p:blipFill>
          <a:blip r:embed="rId2"/>
          <a:stretch>
            <a:fillRect/>
          </a:stretch>
        </p:blipFill>
        <p:spPr>
          <a:xfrm>
            <a:off x="76200" y="3810000"/>
            <a:ext cx="4342765" cy="2851150"/>
          </a:xfrm>
          <a:prstGeom prst="rect">
            <a:avLst/>
          </a:prstGeom>
        </p:spPr>
      </p:pic>
      <p:pic>
        <p:nvPicPr>
          <p:cNvPr id="6" name="Content Placeholder 5"/>
          <p:cNvPicPr>
            <a:picLocks noGrp="1" noChangeAspect="1"/>
          </p:cNvPicPr>
          <p:nvPr>
            <p:ph sz="half" idx="2"/>
          </p:nvPr>
        </p:nvPicPr>
        <p:blipFill>
          <a:blip r:embed="rId3"/>
          <a:stretch>
            <a:fillRect/>
          </a:stretch>
        </p:blipFill>
        <p:spPr>
          <a:xfrm>
            <a:off x="4310380" y="782320"/>
            <a:ext cx="4375785" cy="3028315"/>
          </a:xfrm>
          <a:prstGeom prst="rect">
            <a:avLst/>
          </a:prstGeom>
        </p:spPr>
      </p:pic>
      <p:pic>
        <p:nvPicPr>
          <p:cNvPr id="8" name="Picture 7"/>
          <p:cNvPicPr>
            <a:picLocks noChangeAspect="1"/>
          </p:cNvPicPr>
          <p:nvPr/>
        </p:nvPicPr>
        <p:blipFill>
          <a:blip r:embed="rId4"/>
          <a:stretch>
            <a:fillRect/>
          </a:stretch>
        </p:blipFill>
        <p:spPr>
          <a:xfrm>
            <a:off x="76835" y="782320"/>
            <a:ext cx="4233545" cy="30283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3975"/>
                                        </p:tgtEl>
                                        <p:attrNameLst>
                                          <p:attrName>style.visibility</p:attrName>
                                        </p:attrNameLst>
                                      </p:cBhvr>
                                      <p:to>
                                        <p:strVal val="visible"/>
                                      </p:to>
                                    </p:set>
                                    <p:anim calcmode="lin" valueType="num">
                                      <p:cBhvr additive="base">
                                        <p:cTn id="7" dur="500" fill="hold"/>
                                        <p:tgtEl>
                                          <p:spTgt spid="83975"/>
                                        </p:tgtEl>
                                        <p:attrNameLst>
                                          <p:attrName>ppt_x</p:attrName>
                                        </p:attrNameLst>
                                      </p:cBhvr>
                                      <p:tavLst>
                                        <p:tav tm="0">
                                          <p:val>
                                            <p:strVal val="#ppt_x"/>
                                          </p:val>
                                        </p:tav>
                                        <p:tav tm="100000">
                                          <p:val>
                                            <p:strVal val="#ppt_x"/>
                                          </p:val>
                                        </p:tav>
                                      </p:tavLst>
                                    </p:anim>
                                    <p:anim calcmode="lin" valueType="num">
                                      <p:cBhvr additive="base">
                                        <p:cTn id="8" dur="500" fill="hold"/>
                                        <p:tgtEl>
                                          <p:spTgt spid="839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4" name="Rectangle 34"/>
          <p:cNvSpPr/>
          <p:nvPr/>
        </p:nvSpPr>
        <p:spPr>
          <a:xfrm>
            <a:off x="228600" y="415925"/>
            <a:ext cx="8915400" cy="2676525"/>
          </a:xfrm>
          <a:prstGeom prst="rect">
            <a:avLst/>
          </a:prstGeom>
          <a:noFill/>
          <a:ln w="9525">
            <a:noFill/>
          </a:ln>
        </p:spPr>
        <p:txBody>
          <a:bodyPr wrap="square" anchor="ctr">
            <a:spAutoFit/>
          </a:bodyPr>
          <a:lstStyle/>
          <a:p>
            <a:pPr marL="342900" indent="-342900"/>
            <a:r>
              <a:rPr sz="2400" b="1" u="sng" dirty="0">
                <a:solidFill>
                  <a:schemeClr val="tx2"/>
                </a:solidFill>
                <a:latin typeface="Arial" panose="020B0604020202020204" pitchFamily="34" charset="0"/>
              </a:rPr>
              <a:t>Câu 1</a:t>
            </a:r>
            <a:r>
              <a:rPr sz="2400" b="1" dirty="0">
                <a:solidFill>
                  <a:schemeClr val="tx2"/>
                </a:solidFill>
                <a:latin typeface="Arial" panose="020B0604020202020204" pitchFamily="34" charset="0"/>
              </a:rPr>
              <a:t>: Môi trường là </a:t>
            </a:r>
            <a:r>
              <a:rPr lang="en-US" sz="2400" b="1" dirty="0">
                <a:solidFill>
                  <a:schemeClr val="tx2"/>
                </a:solidFill>
                <a:latin typeface="Arial" panose="020B0604020202020204" pitchFamily="34" charset="0"/>
              </a:rPr>
              <a:t>gì?</a:t>
            </a:r>
            <a:endParaRPr sz="2400" b="1" dirty="0">
              <a:solidFill>
                <a:schemeClr val="tx2"/>
              </a:solidFill>
              <a:latin typeface="Arial" panose="020B0604020202020204" pitchFamily="34" charset="0"/>
            </a:endParaRPr>
          </a:p>
          <a:p>
            <a:pPr marL="342900" indent="-342900">
              <a:buAutoNum type="alphaLcPeriod"/>
            </a:pPr>
            <a:r>
              <a:rPr sz="2400" b="1" dirty="0">
                <a:solidFill>
                  <a:schemeClr val="tx2"/>
                </a:solidFill>
                <a:latin typeface="Arial" panose="020B0604020202020204" pitchFamily="34" charset="0"/>
              </a:rPr>
              <a:t>Nơi tìm kiếm thức ăn của sinh vật.</a:t>
            </a:r>
          </a:p>
          <a:p>
            <a:pPr marL="342900" indent="-342900">
              <a:buAutoNum type="alphaLcPeriod"/>
            </a:pPr>
            <a:r>
              <a:rPr sz="2400" b="1" dirty="0">
                <a:solidFill>
                  <a:schemeClr val="tx2"/>
                </a:solidFill>
                <a:latin typeface="Arial" panose="020B0604020202020204" pitchFamily="34" charset="0"/>
              </a:rPr>
              <a:t>Nơi cư trú của sinh vật.</a:t>
            </a:r>
          </a:p>
          <a:p>
            <a:pPr marL="342900" indent="-342900"/>
            <a:r>
              <a:rPr sz="2400" b="1" dirty="0">
                <a:solidFill>
                  <a:schemeClr val="tx2"/>
                </a:solidFill>
                <a:latin typeface="Arial" panose="020B0604020202020204" pitchFamily="34" charset="0"/>
              </a:rPr>
              <a:t>c. Nơi sinh sống của sinh vật</a:t>
            </a:r>
            <a:r>
              <a:rPr lang="en-US" sz="2400" b="1" dirty="0">
                <a:solidFill>
                  <a:schemeClr val="tx2"/>
                </a:solidFill>
                <a:latin typeface="Arial" panose="020B0604020202020204" pitchFamily="34" charset="0"/>
              </a:rPr>
              <a:t>, và tất cả những gì bao quanh sinh vật</a:t>
            </a:r>
            <a:r>
              <a:rPr sz="2400" b="1" dirty="0">
                <a:solidFill>
                  <a:schemeClr val="tx2"/>
                </a:solidFill>
                <a:latin typeface="Arial" panose="020B0604020202020204" pitchFamily="34" charset="0"/>
              </a:rPr>
              <a:t>			</a:t>
            </a:r>
          </a:p>
          <a:p>
            <a:pPr marL="342900" indent="-342900"/>
            <a:r>
              <a:rPr sz="2400" b="1" dirty="0">
                <a:solidFill>
                  <a:schemeClr val="tx2"/>
                </a:solidFill>
                <a:latin typeface="Arial" panose="020B0604020202020204" pitchFamily="34" charset="0"/>
              </a:rPr>
              <a:t>d. Nơi làm tổ của sinh vật.</a:t>
            </a:r>
          </a:p>
          <a:p>
            <a:pPr marL="342900" indent="-342900"/>
            <a:r>
              <a:rPr sz="2400" b="1" u="sng" dirty="0">
                <a:solidFill>
                  <a:schemeClr val="tx2"/>
                </a:solidFill>
                <a:latin typeface="Arial" panose="020B0604020202020204" pitchFamily="34" charset="0"/>
              </a:rPr>
              <a:t>Câu 2</a:t>
            </a:r>
            <a:r>
              <a:rPr sz="2400" b="1" dirty="0">
                <a:solidFill>
                  <a:schemeClr val="tx2"/>
                </a:solidFill>
                <a:latin typeface="Arial" panose="020B0604020202020204" pitchFamily="34" charset="0"/>
              </a:rPr>
              <a:t>: Kể tên các loại môi trường chủ yếu trong hình sau:</a:t>
            </a:r>
          </a:p>
        </p:txBody>
      </p:sp>
      <p:pic>
        <p:nvPicPr>
          <p:cNvPr id="5155" name="Picture 35"/>
          <p:cNvPicPr>
            <a:picLocks noChangeAspect="1"/>
          </p:cNvPicPr>
          <p:nvPr/>
        </p:nvPicPr>
        <p:blipFill>
          <a:blip r:embed="rId2"/>
          <a:stretch>
            <a:fillRect/>
          </a:stretch>
        </p:blipFill>
        <p:spPr>
          <a:xfrm>
            <a:off x="3307080" y="3048000"/>
            <a:ext cx="5684520" cy="3733800"/>
          </a:xfrm>
          <a:prstGeom prst="rect">
            <a:avLst/>
          </a:prstGeom>
          <a:noFill/>
          <a:ln w="9525">
            <a:noFill/>
          </a:ln>
        </p:spPr>
      </p:pic>
      <p:sp>
        <p:nvSpPr>
          <p:cNvPr id="5156" name="Text Box 36"/>
          <p:cNvSpPr txBox="1"/>
          <p:nvPr/>
        </p:nvSpPr>
        <p:spPr>
          <a:xfrm>
            <a:off x="0" y="3352800"/>
            <a:ext cx="3469640" cy="2862322"/>
          </a:xfrm>
          <a:prstGeom prst="rect">
            <a:avLst/>
          </a:prstGeom>
          <a:noFill/>
          <a:ln w="9525">
            <a:noFill/>
          </a:ln>
        </p:spPr>
        <p:txBody>
          <a:bodyPr wrap="square">
            <a:spAutoFit/>
          </a:bodyPr>
          <a:lstStyle/>
          <a:p>
            <a:pPr marL="342900" indent="-342900">
              <a:spcBef>
                <a:spcPct val="50000"/>
              </a:spcBef>
              <a:buAutoNum type="arabicPeriod"/>
            </a:pPr>
            <a:r>
              <a:rPr sz="2400" b="1" dirty="0">
                <a:latin typeface="Arial" panose="020B0604020202020204" pitchFamily="34" charset="0"/>
              </a:rPr>
              <a:t>Môi trường nước</a:t>
            </a:r>
          </a:p>
          <a:p>
            <a:pPr marL="342900" indent="-342900">
              <a:spcBef>
                <a:spcPct val="50000"/>
              </a:spcBef>
              <a:buAutoNum type="arabicPeriod"/>
            </a:pPr>
            <a:r>
              <a:rPr sz="2400" b="1" dirty="0">
                <a:latin typeface="Arial" panose="020B0604020202020204" pitchFamily="34" charset="0"/>
              </a:rPr>
              <a:t>Môi trường trên mặt đất – không khí.</a:t>
            </a:r>
          </a:p>
          <a:p>
            <a:pPr marL="342900" indent="-342900">
              <a:spcBef>
                <a:spcPct val="50000"/>
              </a:spcBef>
              <a:buAutoNum type="arabicPeriod"/>
            </a:pPr>
            <a:r>
              <a:rPr sz="2400" b="1" dirty="0">
                <a:latin typeface="Arial" panose="020B0604020202020204" pitchFamily="34" charset="0"/>
              </a:rPr>
              <a:t>Môi trường trong đất</a:t>
            </a:r>
          </a:p>
          <a:p>
            <a:pPr marL="342900" indent="-342900">
              <a:spcBef>
                <a:spcPct val="50000"/>
              </a:spcBef>
              <a:buAutoNum type="arabicPeriod"/>
            </a:pPr>
            <a:r>
              <a:rPr sz="2400" b="1" dirty="0">
                <a:latin typeface="Arial" panose="020B0604020202020204" pitchFamily="34" charset="0"/>
              </a:rPr>
              <a:t>Môi trường sinh vật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154">
                                            <p:txEl>
                                              <p:pRg st="1" end="1"/>
                                            </p:txEl>
                                          </p:spTgt>
                                        </p:tgtEl>
                                        <p:attrNameLst>
                                          <p:attrName>style.visibility</p:attrName>
                                        </p:attrNameLst>
                                      </p:cBhvr>
                                      <p:to>
                                        <p:strVal val="visible"/>
                                      </p:to>
                                    </p:set>
                                    <p:anim calcmode="lin" valueType="num">
                                      <p:cBhvr additive="base">
                                        <p:cTn id="7" dur="500" fill="hold"/>
                                        <p:tgtEl>
                                          <p:spTgt spid="515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5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154">
                                            <p:txEl>
                                              <p:pRg st="2" end="2"/>
                                            </p:txEl>
                                          </p:spTgt>
                                        </p:tgtEl>
                                        <p:attrNameLst>
                                          <p:attrName>style.visibility</p:attrName>
                                        </p:attrNameLst>
                                      </p:cBhvr>
                                      <p:to>
                                        <p:strVal val="visible"/>
                                      </p:to>
                                    </p:set>
                                    <p:anim calcmode="lin" valueType="num">
                                      <p:cBhvr additive="base">
                                        <p:cTn id="11" dur="500" fill="hold"/>
                                        <p:tgtEl>
                                          <p:spTgt spid="515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5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154">
                                            <p:txEl>
                                              <p:pRg st="3" end="3"/>
                                            </p:txEl>
                                          </p:spTgt>
                                        </p:tgtEl>
                                        <p:attrNameLst>
                                          <p:attrName>style.visibility</p:attrName>
                                        </p:attrNameLst>
                                      </p:cBhvr>
                                      <p:to>
                                        <p:strVal val="visible"/>
                                      </p:to>
                                    </p:set>
                                    <p:anim calcmode="lin" valueType="num">
                                      <p:cBhvr additive="base">
                                        <p:cTn id="15" dur="500" fill="hold"/>
                                        <p:tgtEl>
                                          <p:spTgt spid="515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154">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54">
                                            <p:txEl>
                                              <p:pRg st="4" end="4"/>
                                            </p:txEl>
                                          </p:spTgt>
                                        </p:tgtEl>
                                        <p:attrNameLst>
                                          <p:attrName>style.visibility</p:attrName>
                                        </p:attrNameLst>
                                      </p:cBhvr>
                                      <p:to>
                                        <p:strVal val="visible"/>
                                      </p:to>
                                    </p:set>
                                    <p:anim calcmode="lin" valueType="num">
                                      <p:cBhvr additive="base">
                                        <p:cTn id="19" dur="500" fill="hold"/>
                                        <p:tgtEl>
                                          <p:spTgt spid="515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54">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154">
                                            <p:txEl>
                                              <p:pRg st="5" end="5"/>
                                            </p:txEl>
                                          </p:spTgt>
                                        </p:tgtEl>
                                        <p:attrNameLst>
                                          <p:attrName>style.visibility</p:attrName>
                                        </p:attrNameLst>
                                      </p:cBhvr>
                                      <p:to>
                                        <p:strVal val="visible"/>
                                      </p:to>
                                    </p:set>
                                    <p:anim calcmode="lin" valueType="num">
                                      <p:cBhvr additive="base">
                                        <p:cTn id="23" dur="500" fill="hold"/>
                                        <p:tgtEl>
                                          <p:spTgt spid="515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154">
                                            <p:txEl>
                                              <p:pRg st="5" end="5"/>
                                            </p:txEl>
                                          </p:spTgt>
                                        </p:tgtEl>
                                        <p:attrNameLst>
                                          <p:attrName>ppt_y</p:attrName>
                                        </p:attrNameLst>
                                      </p:cBhvr>
                                      <p:tavLst>
                                        <p:tav tm="0">
                                          <p:val>
                                            <p:strVal val="1+#ppt_h/2"/>
                                          </p:val>
                                        </p:tav>
                                        <p:tav tm="100000">
                                          <p:val>
                                            <p:strVal val="#ppt_y"/>
                                          </p:val>
                                        </p:tav>
                                      </p:tavLst>
                                    </p:anim>
                                  </p:childTnLst>
                                </p:cTn>
                              </p:par>
                              <p:par>
                                <p:cTn id="25" presetID="8" presetClass="entr" presetSubtype="16" fill="hold" nodeType="withEffect">
                                  <p:stCondLst>
                                    <p:cond delay="0"/>
                                  </p:stCondLst>
                                  <p:childTnLst>
                                    <p:set>
                                      <p:cBhvr>
                                        <p:cTn id="26" dur="1" fill="hold">
                                          <p:stCondLst>
                                            <p:cond delay="0"/>
                                          </p:stCondLst>
                                        </p:cTn>
                                        <p:tgtEl>
                                          <p:spTgt spid="5155"/>
                                        </p:tgtEl>
                                        <p:attrNameLst>
                                          <p:attrName>style.visibility</p:attrName>
                                        </p:attrNameLst>
                                      </p:cBhvr>
                                      <p:to>
                                        <p:strVal val="visible"/>
                                      </p:to>
                                    </p:set>
                                    <p:animEffect transition="in" filter="diamond(in)">
                                      <p:cBhvr>
                                        <p:cTn id="27" dur="2000"/>
                                        <p:tgtEl>
                                          <p:spTgt spid="5155"/>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5156">
                                            <p:txEl>
                                              <p:pRg st="0" end="0"/>
                                            </p:txEl>
                                          </p:spTgt>
                                        </p:tgtEl>
                                        <p:attrNameLst>
                                          <p:attrName>style.visibility</p:attrName>
                                        </p:attrNameLst>
                                      </p:cBhvr>
                                      <p:to>
                                        <p:strVal val="visible"/>
                                      </p:to>
                                    </p:set>
                                    <p:animEffect transition="in" filter="diamond(in)">
                                      <p:cBhvr>
                                        <p:cTn id="32" dur="2000"/>
                                        <p:tgtEl>
                                          <p:spTgt spid="515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5156">
                                            <p:txEl>
                                              <p:pRg st="1" end="1"/>
                                            </p:txEl>
                                          </p:spTgt>
                                        </p:tgtEl>
                                        <p:attrNameLst>
                                          <p:attrName>style.visibility</p:attrName>
                                        </p:attrNameLst>
                                      </p:cBhvr>
                                      <p:to>
                                        <p:strVal val="visible"/>
                                      </p:to>
                                    </p:set>
                                    <p:animEffect transition="in" filter="diamond(in)">
                                      <p:cBhvr>
                                        <p:cTn id="37" dur="2000"/>
                                        <p:tgtEl>
                                          <p:spTgt spid="515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5156">
                                            <p:txEl>
                                              <p:pRg st="2" end="2"/>
                                            </p:txEl>
                                          </p:spTgt>
                                        </p:tgtEl>
                                        <p:attrNameLst>
                                          <p:attrName>style.visibility</p:attrName>
                                        </p:attrNameLst>
                                      </p:cBhvr>
                                      <p:to>
                                        <p:strVal val="visible"/>
                                      </p:to>
                                    </p:set>
                                    <p:animEffect transition="in" filter="diamond(in)">
                                      <p:cBhvr>
                                        <p:cTn id="42" dur="2000"/>
                                        <p:tgtEl>
                                          <p:spTgt spid="515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5156">
                                            <p:txEl>
                                              <p:pRg st="3" end="3"/>
                                            </p:txEl>
                                          </p:spTgt>
                                        </p:tgtEl>
                                        <p:attrNameLst>
                                          <p:attrName>style.visibility</p:attrName>
                                        </p:attrNameLst>
                                      </p:cBhvr>
                                      <p:to>
                                        <p:strVal val="visible"/>
                                      </p:to>
                                    </p:set>
                                    <p:animEffect transition="in" filter="diamond(in)">
                                      <p:cBhvr>
                                        <p:cTn id="47" dur="2000"/>
                                        <p:tgtEl>
                                          <p:spTgt spid="515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4" grpId="0" uiExpand="1"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bau-troi-c"/>
          <p:cNvPicPr>
            <a:picLocks noChangeAspect="1"/>
          </p:cNvPicPr>
          <p:nvPr/>
        </p:nvPicPr>
        <p:blipFill>
          <a:blip r:embed="rId2"/>
          <a:stretch>
            <a:fillRect/>
          </a:stretch>
        </p:blipFill>
        <p:spPr>
          <a:xfrm>
            <a:off x="0" y="0"/>
            <a:ext cx="9144000" cy="6858000"/>
          </a:xfrm>
          <a:prstGeom prst="rect">
            <a:avLst/>
          </a:prstGeom>
          <a:noFill/>
          <a:ln w="9525">
            <a:noFill/>
          </a:ln>
        </p:spPr>
      </p:pic>
      <p:sp>
        <p:nvSpPr>
          <p:cNvPr id="20483" name="Rectangle 6"/>
          <p:cNvSpPr/>
          <p:nvPr/>
        </p:nvSpPr>
        <p:spPr>
          <a:xfrm>
            <a:off x="0" y="990600"/>
            <a:ext cx="4343400" cy="58674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lstStyle/>
          <a:p>
            <a:endParaRPr lang="vi-VN" altLang="x-none" dirty="0">
              <a:latin typeface="Arial" panose="020B0604020202020204" pitchFamily="34" charset="0"/>
            </a:endParaRPr>
          </a:p>
        </p:txBody>
      </p:sp>
      <p:sp>
        <p:nvSpPr>
          <p:cNvPr id="73735" name="Rectangle 7"/>
          <p:cNvSpPr/>
          <p:nvPr/>
        </p:nvSpPr>
        <p:spPr>
          <a:xfrm>
            <a:off x="0" y="990600"/>
            <a:ext cx="4267200" cy="1569660"/>
          </a:xfrm>
          <a:prstGeom prst="rect">
            <a:avLst/>
          </a:prstGeom>
          <a:noFill/>
          <a:ln w="9525">
            <a:noFill/>
          </a:ln>
        </p:spPr>
        <p:txBody>
          <a:bodyPr>
            <a:spAutoFit/>
          </a:bodyPr>
          <a:lstStyle/>
          <a:p>
            <a:pPr>
              <a:buAutoNum type="romanUcPeriod"/>
            </a:pPr>
            <a:r>
              <a:rPr sz="2400" b="1" u="sng" dirty="0">
                <a:solidFill>
                  <a:schemeClr val="tx2"/>
                </a:solidFill>
                <a:latin typeface="Arial" panose="020B0604020202020204" pitchFamily="34" charset="0"/>
              </a:rPr>
              <a:t>Ảnh hưởng của ánh sáng lên đời sống thực vật.</a:t>
            </a:r>
          </a:p>
          <a:p>
            <a:r>
              <a:rPr sz="2400" b="1" dirty="0">
                <a:solidFill>
                  <a:schemeClr val="tx2"/>
                </a:solidFill>
                <a:latin typeface="Arial" panose="020B0604020202020204" pitchFamily="34" charset="0"/>
              </a:rPr>
              <a:t>II. </a:t>
            </a:r>
            <a:r>
              <a:rPr sz="2400" b="1" u="sng" dirty="0">
                <a:solidFill>
                  <a:schemeClr val="tx2"/>
                </a:solidFill>
                <a:latin typeface="Arial" panose="020B0604020202020204" pitchFamily="34" charset="0"/>
              </a:rPr>
              <a:t>Ảnh hưởng của ánh sáng lên đời sống động vật.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3735">
                                            <p:txEl>
                                              <p:pRg st="1" end="1"/>
                                            </p:txEl>
                                          </p:spTgt>
                                        </p:tgtEl>
                                        <p:attrNameLst>
                                          <p:attrName>style.visibility</p:attrName>
                                        </p:attrNameLst>
                                      </p:cBhvr>
                                      <p:to>
                                        <p:strVal val="visible"/>
                                      </p:to>
                                    </p:set>
                                    <p:anim calcmode="lin" valueType="num">
                                      <p:cBhvr additive="base">
                                        <p:cTn id="7" dur="500" fill="hold"/>
                                        <p:tgtEl>
                                          <p:spTgt spid="7373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p:cNvSpPr txBox="1"/>
          <p:nvPr/>
        </p:nvSpPr>
        <p:spPr>
          <a:xfrm>
            <a:off x="0" y="457200"/>
            <a:ext cx="9144000" cy="2227263"/>
          </a:xfrm>
          <a:prstGeom prst="rect">
            <a:avLst/>
          </a:prstGeom>
          <a:noFill/>
          <a:ln w="9525">
            <a:noFill/>
          </a:ln>
        </p:spPr>
        <p:txBody>
          <a:bodyPr>
            <a:spAutoFit/>
          </a:bodyPr>
          <a:lstStyle/>
          <a:p>
            <a:pPr algn="just" eaLnBrk="1" hangingPunct="1">
              <a:spcBef>
                <a:spcPct val="50000"/>
              </a:spcBef>
            </a:pPr>
            <a:r>
              <a:rPr sz="2400" b="1" dirty="0">
                <a:solidFill>
                  <a:srgbClr val="003300"/>
                </a:solidFill>
                <a:latin typeface=".VnArabia" pitchFamily="34" charset="0"/>
                <a:cs typeface="Times New Roman" panose="02020603050405020304" pitchFamily="18" charset="0"/>
              </a:rPr>
              <a:t>    </a:t>
            </a:r>
            <a:r>
              <a:rPr sz="2800" b="1" dirty="0">
                <a:solidFill>
                  <a:srgbClr val="003300"/>
                </a:solidFill>
                <a:latin typeface="Times New Roman" panose="02020603050405020304" pitchFamily="18" charset="0"/>
                <a:cs typeface="Times New Roman" panose="02020603050405020304" pitchFamily="18" charset="0"/>
              </a:rPr>
              <a:t>V</a:t>
            </a:r>
            <a:r>
              <a:rPr sz="2800" b="1" dirty="0">
                <a:solidFill>
                  <a:srgbClr val="003300"/>
                </a:solidFill>
                <a:latin typeface="Times New Roman" panose="02020603050405020304" pitchFamily="18" charset="0"/>
                <a:ea typeface="Times New Roman" panose="02020603050405020304" pitchFamily="18" charset="0"/>
              </a:rPr>
              <a:t>à</a:t>
            </a:r>
            <a:r>
              <a:rPr sz="2800" b="1" dirty="0">
                <a:solidFill>
                  <a:srgbClr val="003300"/>
                </a:solidFill>
                <a:latin typeface="Times New Roman" panose="02020603050405020304" pitchFamily="18" charset="0"/>
                <a:cs typeface="Times New Roman" panose="02020603050405020304" pitchFamily="18" charset="0"/>
              </a:rPr>
              <a:t>o đêm trăng sáng, tìm một tổ kiến v</a:t>
            </a:r>
            <a:r>
              <a:rPr sz="2800" b="1" dirty="0">
                <a:solidFill>
                  <a:srgbClr val="003300"/>
                </a:solidFill>
                <a:latin typeface="Times New Roman" panose="02020603050405020304" pitchFamily="18" charset="0"/>
                <a:ea typeface="Times New Roman" panose="02020603050405020304" pitchFamily="18" charset="0"/>
              </a:rPr>
              <a:t>à</a:t>
            </a:r>
            <a:r>
              <a:rPr sz="2800" b="1" dirty="0">
                <a:solidFill>
                  <a:srgbClr val="003300"/>
                </a:solidFill>
                <a:latin typeface="Times New Roman" panose="02020603050405020304" pitchFamily="18" charset="0"/>
                <a:cs typeface="Times New Roman" panose="02020603050405020304" pitchFamily="18" charset="0"/>
              </a:rPr>
              <a:t> quan sát kiến bò trên đường mòn nhờ ánh sáng mặt trăng. Đặt trên đường đi của kiến một chiếc gương nhỏ để phản chiếu ánh sáng, sau đó theo dõi hướng bò của kiến. Có 3 khả năng có thể xảy ra:</a:t>
            </a:r>
            <a:endParaRPr sz="2800" b="1" dirty="0">
              <a:solidFill>
                <a:srgbClr val="003300"/>
              </a:solidFill>
              <a:latin typeface="Times New Roman" panose="02020603050405020304" pitchFamily="18" charset="0"/>
              <a:ea typeface="Times New Roman" panose="02020603050405020304" pitchFamily="18" charset="0"/>
            </a:endParaRPr>
          </a:p>
        </p:txBody>
      </p:sp>
      <p:sp>
        <p:nvSpPr>
          <p:cNvPr id="28676" name="Text Box 4"/>
          <p:cNvSpPr txBox="1"/>
          <p:nvPr/>
        </p:nvSpPr>
        <p:spPr>
          <a:xfrm>
            <a:off x="-6350" y="2605088"/>
            <a:ext cx="6102350" cy="519112"/>
          </a:xfrm>
          <a:prstGeom prst="rect">
            <a:avLst/>
          </a:prstGeom>
          <a:noFill/>
          <a:ln w="9525">
            <a:noFill/>
          </a:ln>
        </p:spPr>
        <p:txBody>
          <a:bodyPr>
            <a:spAutoFit/>
          </a:bodyPr>
          <a:lstStyle/>
          <a:p>
            <a:pPr eaLnBrk="1" hangingPunct="1">
              <a:spcBef>
                <a:spcPct val="50000"/>
              </a:spcBef>
            </a:pPr>
            <a:r>
              <a:rPr sz="2800" b="1" dirty="0">
                <a:solidFill>
                  <a:schemeClr val="tx2"/>
                </a:solidFill>
                <a:latin typeface="Times New Roman" panose="02020603050405020304" pitchFamily="18" charset="0"/>
                <a:cs typeface="Times New Roman" panose="02020603050405020304" pitchFamily="18" charset="0"/>
              </a:rPr>
              <a:t>A. Kiến sẽ tiếp tục bò theo hướng cũ.</a:t>
            </a:r>
            <a:endParaRPr sz="2800" b="1" dirty="0">
              <a:solidFill>
                <a:schemeClr val="tx2"/>
              </a:solidFill>
              <a:latin typeface="Times New Roman" panose="02020603050405020304" pitchFamily="18" charset="0"/>
              <a:ea typeface="Times New Roman" panose="02020603050405020304" pitchFamily="18" charset="0"/>
            </a:endParaRPr>
          </a:p>
        </p:txBody>
      </p:sp>
      <p:sp>
        <p:nvSpPr>
          <p:cNvPr id="28677" name="Text Box 5"/>
          <p:cNvSpPr txBox="1"/>
          <p:nvPr/>
        </p:nvSpPr>
        <p:spPr>
          <a:xfrm>
            <a:off x="0" y="3367088"/>
            <a:ext cx="6781800" cy="519112"/>
          </a:xfrm>
          <a:prstGeom prst="rect">
            <a:avLst/>
          </a:prstGeom>
          <a:noFill/>
          <a:ln w="9525">
            <a:noFill/>
          </a:ln>
        </p:spPr>
        <p:txBody>
          <a:bodyPr>
            <a:spAutoFit/>
          </a:bodyPr>
          <a:lstStyle/>
          <a:p>
            <a:pPr eaLnBrk="1" hangingPunct="1">
              <a:spcBef>
                <a:spcPct val="50000"/>
              </a:spcBef>
            </a:pPr>
            <a:r>
              <a:rPr sz="2800" b="1" dirty="0">
                <a:solidFill>
                  <a:schemeClr val="tx2"/>
                </a:solidFill>
                <a:latin typeface="Times New Roman" panose="02020603050405020304" pitchFamily="18" charset="0"/>
                <a:cs typeface="Times New Roman" panose="02020603050405020304" pitchFamily="18" charset="0"/>
              </a:rPr>
              <a:t>B. Kiến sẽ bò theo nhiều hướng khác nhau.</a:t>
            </a:r>
            <a:endParaRPr sz="2800" b="1" dirty="0">
              <a:solidFill>
                <a:schemeClr val="tx2"/>
              </a:solidFill>
              <a:latin typeface="Times New Roman" panose="02020603050405020304" pitchFamily="18" charset="0"/>
              <a:ea typeface="Times New Roman" panose="02020603050405020304" pitchFamily="18" charset="0"/>
            </a:endParaRPr>
          </a:p>
        </p:txBody>
      </p:sp>
      <p:sp>
        <p:nvSpPr>
          <p:cNvPr id="28679" name="Text Box 7"/>
          <p:cNvSpPr txBox="1"/>
          <p:nvPr/>
        </p:nvSpPr>
        <p:spPr>
          <a:xfrm>
            <a:off x="0" y="4114800"/>
            <a:ext cx="7086600" cy="946150"/>
          </a:xfrm>
          <a:prstGeom prst="rect">
            <a:avLst/>
          </a:prstGeom>
          <a:noFill/>
          <a:ln w="9525">
            <a:noFill/>
          </a:ln>
        </p:spPr>
        <p:txBody>
          <a:bodyPr>
            <a:spAutoFit/>
          </a:bodyPr>
          <a:lstStyle/>
          <a:p>
            <a:pPr eaLnBrk="1" hangingPunct="1">
              <a:spcBef>
                <a:spcPct val="50000"/>
              </a:spcBef>
            </a:pPr>
            <a:r>
              <a:rPr sz="2800" b="1" dirty="0">
                <a:solidFill>
                  <a:schemeClr val="tx2"/>
                </a:solidFill>
                <a:latin typeface="Times New Roman" panose="02020603050405020304" pitchFamily="18" charset="0"/>
                <a:cs typeface="Times New Roman" panose="02020603050405020304" pitchFamily="18" charset="0"/>
              </a:rPr>
              <a:t>C. Kiến sẽ bò theo hướng ánh sáng do gương phản chiếu.</a:t>
            </a:r>
            <a:endParaRPr sz="2800" b="1" dirty="0">
              <a:solidFill>
                <a:schemeClr val="tx2"/>
              </a:solidFill>
              <a:latin typeface="Times New Roman" panose="02020603050405020304" pitchFamily="18" charset="0"/>
              <a:ea typeface="Times New Roman" panose="02020603050405020304" pitchFamily="18" charset="0"/>
            </a:endParaRPr>
          </a:p>
        </p:txBody>
      </p:sp>
      <p:grpSp>
        <p:nvGrpSpPr>
          <p:cNvPr id="2" name="Group 8"/>
          <p:cNvGrpSpPr/>
          <p:nvPr/>
        </p:nvGrpSpPr>
        <p:grpSpPr>
          <a:xfrm>
            <a:off x="7620000" y="4419600"/>
            <a:ext cx="1524000" cy="542925"/>
            <a:chOff x="3552" y="2832"/>
            <a:chExt cx="912" cy="342"/>
          </a:xfrm>
        </p:grpSpPr>
        <p:sp>
          <p:nvSpPr>
            <p:cNvPr id="21519" name="Text Box 9"/>
            <p:cNvSpPr txBox="1"/>
            <p:nvPr/>
          </p:nvSpPr>
          <p:spPr>
            <a:xfrm>
              <a:off x="3552" y="2880"/>
              <a:ext cx="498" cy="231"/>
            </a:xfrm>
            <a:prstGeom prst="rect">
              <a:avLst/>
            </a:prstGeom>
            <a:gradFill rotWithShape="1">
              <a:gsLst>
                <a:gs pos="0">
                  <a:schemeClr val="bg1"/>
                </a:gs>
                <a:gs pos="100000">
                  <a:schemeClr val="folHlink"/>
                </a:gs>
              </a:gsLst>
              <a:path path="shape">
                <a:fillToRect l="50000" t="50000" r="50000" b="50000"/>
              </a:path>
              <a:tileRect/>
            </a:gradFill>
            <a:ln w="9525">
              <a:noFill/>
            </a:ln>
          </p:spPr>
          <p:txBody>
            <a:bodyPr>
              <a:spAutoFit/>
            </a:bodyPr>
            <a:lstStyle/>
            <a:p>
              <a:pPr eaLnBrk="1" hangingPunct="1">
                <a:spcBef>
                  <a:spcPct val="50000"/>
                </a:spcBef>
              </a:pPr>
              <a:r>
                <a:rPr b="1" dirty="0">
                  <a:solidFill>
                    <a:srgbClr val="FF0066"/>
                  </a:solidFill>
                  <a:latin typeface="Times New Roman" panose="02020603050405020304" pitchFamily="18" charset="0"/>
                  <a:cs typeface="Times New Roman" panose="02020603050405020304" pitchFamily="18" charset="0"/>
                </a:rPr>
                <a:t>Đúng!</a:t>
              </a:r>
              <a:endParaRPr b="1" dirty="0">
                <a:solidFill>
                  <a:srgbClr val="FF0066"/>
                </a:solidFill>
                <a:latin typeface="Times New Roman" panose="02020603050405020304" pitchFamily="18" charset="0"/>
                <a:ea typeface="Times New Roman" panose="02020603050405020304" pitchFamily="18" charset="0"/>
              </a:endParaRPr>
            </a:p>
          </p:txBody>
        </p:sp>
        <p:pic>
          <p:nvPicPr>
            <p:cNvPr id="21520" name="Picture 10" descr="bouquet"/>
            <p:cNvPicPr>
              <a:picLocks noChangeAspect="1"/>
            </p:cNvPicPr>
            <p:nvPr/>
          </p:nvPicPr>
          <p:blipFill>
            <a:blip r:embed="rId2"/>
            <a:stretch>
              <a:fillRect/>
            </a:stretch>
          </p:blipFill>
          <p:spPr>
            <a:xfrm>
              <a:off x="4080" y="2832"/>
              <a:ext cx="384" cy="342"/>
            </a:xfrm>
            <a:prstGeom prst="rect">
              <a:avLst/>
            </a:prstGeom>
            <a:noFill/>
            <a:ln w="9525">
              <a:noFill/>
            </a:ln>
          </p:spPr>
        </p:pic>
      </p:grpSp>
      <p:grpSp>
        <p:nvGrpSpPr>
          <p:cNvPr id="3" name="Group 11"/>
          <p:cNvGrpSpPr/>
          <p:nvPr/>
        </p:nvGrpSpPr>
        <p:grpSpPr>
          <a:xfrm>
            <a:off x="7569200" y="3552825"/>
            <a:ext cx="1574800" cy="485775"/>
            <a:chOff x="4432" y="1056"/>
            <a:chExt cx="992" cy="306"/>
          </a:xfrm>
        </p:grpSpPr>
        <p:pic>
          <p:nvPicPr>
            <p:cNvPr id="21517" name="Picture 12" descr="khoc"/>
            <p:cNvPicPr>
              <a:picLocks noChangeAspect="1"/>
            </p:cNvPicPr>
            <p:nvPr/>
          </p:nvPicPr>
          <p:blipFill>
            <a:blip r:embed="rId3"/>
            <a:srcRect l="380" t="9702" b="23132"/>
            <a:stretch>
              <a:fillRect/>
            </a:stretch>
          </p:blipFill>
          <p:spPr>
            <a:xfrm>
              <a:off x="4973" y="1056"/>
              <a:ext cx="451" cy="306"/>
            </a:xfrm>
            <a:prstGeom prst="rect">
              <a:avLst/>
            </a:prstGeom>
            <a:noFill/>
            <a:ln w="9525">
              <a:noFill/>
            </a:ln>
          </p:spPr>
        </p:pic>
        <p:sp>
          <p:nvSpPr>
            <p:cNvPr id="21518" name="Text Box 13"/>
            <p:cNvSpPr txBox="1"/>
            <p:nvPr/>
          </p:nvSpPr>
          <p:spPr>
            <a:xfrm>
              <a:off x="4432" y="1056"/>
              <a:ext cx="524" cy="288"/>
            </a:xfrm>
            <a:prstGeom prst="rect">
              <a:avLst/>
            </a:prstGeom>
            <a:gradFill rotWithShape="1">
              <a:gsLst>
                <a:gs pos="0">
                  <a:schemeClr val="bg1"/>
                </a:gs>
                <a:gs pos="100000">
                  <a:schemeClr val="folHlink"/>
                </a:gs>
              </a:gsLst>
              <a:path path="shape">
                <a:fillToRect l="50000" t="50000" r="50000" b="50000"/>
              </a:path>
              <a:tileRect/>
            </a:gradFill>
            <a:ln w="9525">
              <a:noFill/>
            </a:ln>
          </p:spPr>
          <p:txBody>
            <a:bodyPr>
              <a:spAutoFit/>
            </a:bodyPr>
            <a:lstStyle/>
            <a:p>
              <a:pPr eaLnBrk="1" hangingPunct="1">
                <a:spcBef>
                  <a:spcPct val="50000"/>
                </a:spcBef>
              </a:pPr>
              <a:r>
                <a:rPr sz="2400" b="1" dirty="0">
                  <a:solidFill>
                    <a:srgbClr val="FF0066"/>
                  </a:solidFill>
                  <a:latin typeface="Times New Roman" panose="02020603050405020304" pitchFamily="18" charset="0"/>
                  <a:cs typeface="Times New Roman" panose="02020603050405020304" pitchFamily="18" charset="0"/>
                </a:rPr>
                <a:t>Sai</a:t>
              </a:r>
              <a:r>
                <a:rPr b="1" dirty="0">
                  <a:solidFill>
                    <a:srgbClr val="FF0066"/>
                  </a:solidFill>
                  <a:latin typeface="Times New Roman" panose="02020603050405020304" pitchFamily="18" charset="0"/>
                  <a:cs typeface="Times New Roman" panose="02020603050405020304" pitchFamily="18" charset="0"/>
                </a:rPr>
                <a:t>!</a:t>
              </a:r>
              <a:endParaRPr b="1" dirty="0">
                <a:solidFill>
                  <a:srgbClr val="FF0066"/>
                </a:solidFill>
                <a:latin typeface="Times New Roman" panose="02020603050405020304" pitchFamily="18" charset="0"/>
                <a:ea typeface="Times New Roman" panose="02020603050405020304" pitchFamily="18" charset="0"/>
              </a:endParaRPr>
            </a:p>
          </p:txBody>
        </p:sp>
      </p:grpSp>
      <p:grpSp>
        <p:nvGrpSpPr>
          <p:cNvPr id="4" name="Group 17"/>
          <p:cNvGrpSpPr/>
          <p:nvPr/>
        </p:nvGrpSpPr>
        <p:grpSpPr>
          <a:xfrm>
            <a:off x="7569200" y="2714625"/>
            <a:ext cx="1574800" cy="485775"/>
            <a:chOff x="4432" y="1056"/>
            <a:chExt cx="992" cy="306"/>
          </a:xfrm>
        </p:grpSpPr>
        <p:pic>
          <p:nvPicPr>
            <p:cNvPr id="21515" name="Picture 18" descr="khoc"/>
            <p:cNvPicPr>
              <a:picLocks noChangeAspect="1"/>
            </p:cNvPicPr>
            <p:nvPr/>
          </p:nvPicPr>
          <p:blipFill>
            <a:blip r:embed="rId3"/>
            <a:srcRect l="380" t="9702" b="23132"/>
            <a:stretch>
              <a:fillRect/>
            </a:stretch>
          </p:blipFill>
          <p:spPr>
            <a:xfrm>
              <a:off x="4973" y="1056"/>
              <a:ext cx="451" cy="306"/>
            </a:xfrm>
            <a:prstGeom prst="rect">
              <a:avLst/>
            </a:prstGeom>
            <a:noFill/>
            <a:ln w="9525">
              <a:noFill/>
            </a:ln>
          </p:spPr>
        </p:pic>
        <p:sp>
          <p:nvSpPr>
            <p:cNvPr id="21516" name="Text Box 19"/>
            <p:cNvSpPr txBox="1"/>
            <p:nvPr/>
          </p:nvSpPr>
          <p:spPr>
            <a:xfrm>
              <a:off x="4432" y="1056"/>
              <a:ext cx="524" cy="288"/>
            </a:xfrm>
            <a:prstGeom prst="rect">
              <a:avLst/>
            </a:prstGeom>
            <a:gradFill rotWithShape="1">
              <a:gsLst>
                <a:gs pos="0">
                  <a:schemeClr val="bg1"/>
                </a:gs>
                <a:gs pos="100000">
                  <a:schemeClr val="folHlink"/>
                </a:gs>
              </a:gsLst>
              <a:path path="shape">
                <a:fillToRect l="50000" t="50000" r="50000" b="50000"/>
              </a:path>
              <a:tileRect/>
            </a:gradFill>
            <a:ln w="9525">
              <a:noFill/>
            </a:ln>
          </p:spPr>
          <p:txBody>
            <a:bodyPr>
              <a:spAutoFit/>
            </a:bodyPr>
            <a:lstStyle/>
            <a:p>
              <a:pPr eaLnBrk="1" hangingPunct="1">
                <a:spcBef>
                  <a:spcPct val="50000"/>
                </a:spcBef>
              </a:pPr>
              <a:r>
                <a:rPr sz="2400" b="1" dirty="0">
                  <a:solidFill>
                    <a:srgbClr val="FF0066"/>
                  </a:solidFill>
                  <a:latin typeface="Times New Roman" panose="02020603050405020304" pitchFamily="18" charset="0"/>
                  <a:cs typeface="Times New Roman" panose="02020603050405020304" pitchFamily="18" charset="0"/>
                </a:rPr>
                <a:t>Sai</a:t>
              </a:r>
              <a:r>
                <a:rPr b="1" dirty="0">
                  <a:solidFill>
                    <a:srgbClr val="FF0066"/>
                  </a:solidFill>
                  <a:latin typeface="Times New Roman" panose="02020603050405020304" pitchFamily="18" charset="0"/>
                  <a:cs typeface="Times New Roman" panose="02020603050405020304" pitchFamily="18" charset="0"/>
                </a:rPr>
                <a:t>!</a:t>
              </a:r>
              <a:endParaRPr b="1" dirty="0">
                <a:solidFill>
                  <a:srgbClr val="FF0066"/>
                </a:solidFill>
                <a:latin typeface="Times New Roman" panose="02020603050405020304" pitchFamily="18" charset="0"/>
                <a:ea typeface="Times New Roman" panose="02020603050405020304" pitchFamily="18" charset="0"/>
              </a:endParaRPr>
            </a:p>
          </p:txBody>
        </p:sp>
      </p:grpSp>
      <p:sp>
        <p:nvSpPr>
          <p:cNvPr id="28702" name="Rectangle 30"/>
          <p:cNvSpPr/>
          <p:nvPr/>
        </p:nvSpPr>
        <p:spPr>
          <a:xfrm>
            <a:off x="0" y="76200"/>
            <a:ext cx="2057400" cy="381000"/>
          </a:xfrm>
          <a:prstGeom prst="rect">
            <a:avLst/>
          </a:prstGeom>
          <a:solidFill>
            <a:srgbClr val="FFFFCC"/>
          </a:solidFill>
          <a:ln w="38100" cap="flat" cmpd="dbl">
            <a:solidFill>
              <a:srgbClr val="FF9900"/>
            </a:solidFill>
            <a:prstDash val="solid"/>
            <a:miter/>
            <a:headEnd type="none" w="med" len="med"/>
            <a:tailEnd type="none" w="med" len="med"/>
          </a:ln>
          <a:effectLst>
            <a:outerShdw dist="107763" dir="2699999" algn="ctr" rotWithShape="0">
              <a:schemeClr val="bg2">
                <a:alpha val="50000"/>
              </a:schemeClr>
            </a:outerShdw>
          </a:effectLst>
        </p:spPr>
        <p:txBody>
          <a:bodyPr wrap="none" anchor="ctr"/>
          <a:lstStyle/>
          <a:p>
            <a:pPr algn="ctr" eaLnBrk="1" hangingPunct="1"/>
            <a:r>
              <a:rPr sz="2400" b="1" dirty="0">
                <a:solidFill>
                  <a:schemeClr val="tx2"/>
                </a:solidFill>
                <a:latin typeface="Arial" panose="020B0604020202020204" pitchFamily="34" charset="0"/>
                <a:cs typeface="Arial" panose="020B0604020202020204" pitchFamily="34" charset="0"/>
              </a:rPr>
              <a:t>Thí nghiệm</a:t>
            </a:r>
            <a:endParaRPr sz="2400" b="1" dirty="0">
              <a:solidFill>
                <a:schemeClr val="tx2"/>
              </a:solidFill>
              <a:latin typeface="Arial" panose="020B0604020202020204" pitchFamily="34" charset="0"/>
              <a:ea typeface="Arial" panose="020B0604020202020204" pitchFamily="34" charset="0"/>
            </a:endParaRPr>
          </a:p>
        </p:txBody>
      </p:sp>
      <p:sp>
        <p:nvSpPr>
          <p:cNvPr id="28706" name="Text Box 34"/>
          <p:cNvSpPr txBox="1"/>
          <p:nvPr/>
        </p:nvSpPr>
        <p:spPr>
          <a:xfrm>
            <a:off x="0" y="5029200"/>
            <a:ext cx="9144000" cy="1200329"/>
          </a:xfrm>
          <a:prstGeom prst="rect">
            <a:avLst/>
          </a:prstGeom>
          <a:noFill/>
          <a:ln w="9525">
            <a:noFill/>
          </a:ln>
        </p:spPr>
        <p:txBody>
          <a:bodyPr>
            <a:spAutoFit/>
          </a:bodyPr>
          <a:lstStyle/>
          <a:p>
            <a:pPr>
              <a:spcBef>
                <a:spcPct val="50000"/>
              </a:spcBef>
            </a:pPr>
            <a:r>
              <a:rPr sz="2400" b="1" dirty="0">
                <a:solidFill>
                  <a:schemeClr val="tx2"/>
                </a:solidFill>
                <a:latin typeface="Arial" panose="020B0604020202020204" pitchFamily="34" charset="0"/>
              </a:rPr>
              <a:t>- Em chọn khả năng nào trong 3 khả năng trên? </a:t>
            </a:r>
          </a:p>
          <a:p>
            <a:r>
              <a:rPr sz="2400" b="1" dirty="0">
                <a:solidFill>
                  <a:schemeClr val="tx2"/>
                </a:solidFill>
                <a:latin typeface="Arial" panose="020B0604020202020204" pitchFamily="34" charset="0"/>
              </a:rPr>
              <a:t>- Qua thí nghiệm trên, hãy cho biết ánh sáng có ảnh hưởng đến hoạt động nào của động vật?</a:t>
            </a:r>
          </a:p>
        </p:txBody>
      </p:sp>
    </p:spTree>
  </p:cSld>
  <p:clrMapOvr>
    <a:masterClrMapping/>
  </p:clrMapOvr>
  <p:transition advClick="0" advTm="60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8702"/>
                                        </p:tgtEl>
                                        <p:attrNameLst>
                                          <p:attrName>style.visibility</p:attrName>
                                        </p:attrNameLst>
                                      </p:cBhvr>
                                      <p:to>
                                        <p:strVal val="visible"/>
                                      </p:to>
                                    </p:set>
                                    <p:animEffect transition="in" filter="diamond(in)">
                                      <p:cBhvr>
                                        <p:cTn id="7" dur="2000"/>
                                        <p:tgtEl>
                                          <p:spTgt spid="28702"/>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28675"/>
                                        </p:tgtEl>
                                        <p:attrNameLst>
                                          <p:attrName>style.visibility</p:attrName>
                                        </p:attrNameLst>
                                      </p:cBhvr>
                                      <p:to>
                                        <p:strVal val="visible"/>
                                      </p:to>
                                    </p:set>
                                    <p:animEffect transition="in" filter="diamond(in)">
                                      <p:cBhvr>
                                        <p:cTn id="11" dur="2000"/>
                                        <p:tgtEl>
                                          <p:spTgt spid="28675"/>
                                        </p:tgtEl>
                                      </p:cBhvr>
                                    </p:animEffect>
                                  </p:childTnLst>
                                </p:cTn>
                              </p:par>
                              <p:par>
                                <p:cTn id="12" presetID="8" presetClass="entr" presetSubtype="16" fill="hold" grpId="0" nodeType="withEffect">
                                  <p:stCondLst>
                                    <p:cond delay="0"/>
                                  </p:stCondLst>
                                  <p:childTnLst>
                                    <p:set>
                                      <p:cBhvr>
                                        <p:cTn id="13" dur="1" fill="hold">
                                          <p:stCondLst>
                                            <p:cond delay="0"/>
                                          </p:stCondLst>
                                        </p:cTn>
                                        <p:tgtEl>
                                          <p:spTgt spid="28677"/>
                                        </p:tgtEl>
                                        <p:attrNameLst>
                                          <p:attrName>style.visibility</p:attrName>
                                        </p:attrNameLst>
                                      </p:cBhvr>
                                      <p:to>
                                        <p:strVal val="visible"/>
                                      </p:to>
                                    </p:set>
                                    <p:animEffect transition="in" filter="diamond(in)">
                                      <p:cBhvr>
                                        <p:cTn id="14" dur="2000"/>
                                        <p:tgtEl>
                                          <p:spTgt spid="28677"/>
                                        </p:tgtEl>
                                      </p:cBhvr>
                                    </p:animEffect>
                                  </p:childTnLst>
                                </p:cTn>
                              </p:par>
                              <p:par>
                                <p:cTn id="15" presetID="8" presetClass="entr" presetSubtype="16" fill="hold" grpId="0" nodeType="withEffect">
                                  <p:stCondLst>
                                    <p:cond delay="0"/>
                                  </p:stCondLst>
                                  <p:childTnLst>
                                    <p:set>
                                      <p:cBhvr>
                                        <p:cTn id="16" dur="1" fill="hold">
                                          <p:stCondLst>
                                            <p:cond delay="0"/>
                                          </p:stCondLst>
                                        </p:cTn>
                                        <p:tgtEl>
                                          <p:spTgt spid="28676"/>
                                        </p:tgtEl>
                                        <p:attrNameLst>
                                          <p:attrName>style.visibility</p:attrName>
                                        </p:attrNameLst>
                                      </p:cBhvr>
                                      <p:to>
                                        <p:strVal val="visible"/>
                                      </p:to>
                                    </p:set>
                                    <p:animEffect transition="in" filter="diamond(in)">
                                      <p:cBhvr>
                                        <p:cTn id="17" dur="2000"/>
                                        <p:tgtEl>
                                          <p:spTgt spid="28676"/>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28679"/>
                                        </p:tgtEl>
                                        <p:attrNameLst>
                                          <p:attrName>style.visibility</p:attrName>
                                        </p:attrNameLst>
                                      </p:cBhvr>
                                      <p:to>
                                        <p:strVal val="visible"/>
                                      </p:to>
                                    </p:set>
                                    <p:animEffect transition="in" filter="diamond(in)">
                                      <p:cBhvr>
                                        <p:cTn id="20" dur="2000"/>
                                        <p:tgtEl>
                                          <p:spTgt spid="28679"/>
                                        </p:tgtEl>
                                      </p:cBhvr>
                                    </p:animEffect>
                                  </p:childTnLst>
                                </p:cTn>
                              </p:par>
                            </p:childTnLst>
                          </p:cTn>
                        </p:par>
                        <p:par>
                          <p:cTn id="21" fill="hold">
                            <p:stCondLst>
                              <p:cond delay="4000"/>
                            </p:stCondLst>
                            <p:childTnLst>
                              <p:par>
                                <p:cTn id="22" presetID="2" presetClass="entr" presetSubtype="4" fill="hold" nodeType="afterEffect">
                                  <p:stCondLst>
                                    <p:cond delay="0"/>
                                  </p:stCondLst>
                                  <p:childTnLst>
                                    <p:set>
                                      <p:cBhvr>
                                        <p:cTn id="23" dur="1" fill="hold">
                                          <p:stCondLst>
                                            <p:cond delay="0"/>
                                          </p:stCondLst>
                                        </p:cTn>
                                        <p:tgtEl>
                                          <p:spTgt spid="28706">
                                            <p:txEl>
                                              <p:pRg st="0" end="0"/>
                                            </p:txEl>
                                          </p:spTgt>
                                        </p:tgtEl>
                                        <p:attrNameLst>
                                          <p:attrName>style.visibility</p:attrName>
                                        </p:attrNameLst>
                                      </p:cBhvr>
                                      <p:to>
                                        <p:strVal val="visible"/>
                                      </p:to>
                                    </p:set>
                                    <p:anim calcmode="lin" valueType="num">
                                      <p:cBhvr additive="base">
                                        <p:cTn id="24" dur="500" fill="hold"/>
                                        <p:tgtEl>
                                          <p:spTgt spid="28706">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87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8706">
                                            <p:txEl>
                                              <p:pRg st="1" end="1"/>
                                            </p:txEl>
                                          </p:spTgt>
                                        </p:tgtEl>
                                        <p:attrNameLst>
                                          <p:attrName>style.visibility</p:attrName>
                                        </p:attrNameLst>
                                      </p:cBhvr>
                                      <p:to>
                                        <p:strVal val="visible"/>
                                      </p:to>
                                    </p:set>
                                    <p:anim calcmode="lin" valueType="num">
                                      <p:cBhvr additive="base">
                                        <p:cTn id="30" dur="500" fill="hold"/>
                                        <p:tgtEl>
                                          <p:spTgt spid="28706">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870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8676"/>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28676"/>
                  </p:tgtEl>
                </p:cond>
              </p:nextCondLst>
            </p:seq>
            <p:seq concurrent="1" nextAc="seek">
              <p:cTn id="41" restart="whenNotActive" fill="hold" evtFilter="cancelBubble" nodeType="interactiveSeq">
                <p:stCondLst>
                  <p:cond evt="onClick" delay="0">
                    <p:tgtEl>
                      <p:spTgt spid="28677"/>
                    </p:tgtEl>
                  </p:cond>
                </p:stCondLst>
                <p:endSync evt="end" delay="0">
                  <p:rtn val="all"/>
                </p:endSync>
                <p:childTnLst>
                  <p:par>
                    <p:cTn id="42" fill="hold">
                      <p:stCondLst>
                        <p:cond delay="0"/>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28677"/>
                  </p:tgtEl>
                </p:cond>
              </p:nextCondLst>
            </p:seq>
            <p:seq concurrent="1" nextAc="seek">
              <p:cTn id="50" restart="whenNotActive" fill="hold" evtFilter="cancelBubble" nodeType="interactiveSeq">
                <p:stCondLst>
                  <p:cond evt="onClick" delay="0">
                    <p:tgtEl>
                      <p:spTgt spid="28679"/>
                    </p:tgtEl>
                  </p:cond>
                </p:stCondLst>
                <p:endSync evt="end" delay="0">
                  <p:rtn val="all"/>
                </p:endSync>
                <p:childTnLst>
                  <p:par>
                    <p:cTn id="51" fill="hold">
                      <p:stCondLst>
                        <p:cond delay="0"/>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8679"/>
                  </p:tgtEl>
                </p:cond>
              </p:nextCondLst>
            </p:seq>
          </p:childTnLst>
        </p:cTn>
      </p:par>
    </p:tnLst>
    <p:bldLst>
      <p:bldP spid="28675" grpId="0"/>
      <p:bldP spid="28676" grpId="0"/>
      <p:bldP spid="28677" grpId="0"/>
      <p:bldP spid="28679" grpId="0"/>
      <p:bldP spid="2870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p:txBody>
          <a:bodyPr vert="horz" wrap="square" lIns="91440" tIns="45720" rIns="91440" bIns="45720" anchor="ctr"/>
          <a:lstStyle/>
          <a:p>
            <a:pPr eaLnBrk="1" hangingPunct="1"/>
            <a:endParaRPr lang="vi-VN" altLang="x-none" dirty="0"/>
          </a:p>
        </p:txBody>
      </p:sp>
      <p:sp>
        <p:nvSpPr>
          <p:cNvPr id="22531" name="Rectangle 3"/>
          <p:cNvSpPr>
            <a:spLocks noGrp="1"/>
          </p:cNvSpPr>
          <p:nvPr>
            <p:ph idx="1"/>
          </p:nvPr>
        </p:nvSpPr>
        <p:spPr/>
        <p:txBody>
          <a:bodyPr vert="horz" wrap="square" lIns="91440" tIns="45720" rIns="91440" bIns="45720" anchor="t"/>
          <a:lstStyle/>
          <a:p>
            <a:pPr eaLnBrk="1" hangingPunct="1"/>
            <a:endParaRPr lang="vi-VN" altLang="x-none" dirty="0"/>
          </a:p>
        </p:txBody>
      </p:sp>
      <p:pic>
        <p:nvPicPr>
          <p:cNvPr id="22532" name="Picture 4" descr="bau-troi-c"/>
          <p:cNvPicPr>
            <a:picLocks noChangeAspect="1"/>
          </p:cNvPicPr>
          <p:nvPr/>
        </p:nvPicPr>
        <p:blipFill>
          <a:blip r:embed="rId2"/>
          <a:stretch>
            <a:fillRect/>
          </a:stretch>
        </p:blipFill>
        <p:spPr>
          <a:xfrm>
            <a:off x="0" y="0"/>
            <a:ext cx="9144000" cy="6858000"/>
          </a:xfrm>
          <a:prstGeom prst="rect">
            <a:avLst/>
          </a:prstGeom>
          <a:noFill/>
          <a:ln w="9525">
            <a:noFill/>
          </a:ln>
        </p:spPr>
      </p:pic>
      <p:sp>
        <p:nvSpPr>
          <p:cNvPr id="22533" name="Rectangle 5"/>
          <p:cNvSpPr/>
          <p:nvPr/>
        </p:nvSpPr>
        <p:spPr>
          <a:xfrm>
            <a:off x="0" y="990600"/>
            <a:ext cx="4343400" cy="58674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lstStyle/>
          <a:p>
            <a:endParaRPr lang="vi-VN" altLang="x-none" dirty="0">
              <a:latin typeface="Arial" panose="020B0604020202020204" pitchFamily="34" charset="0"/>
            </a:endParaRPr>
          </a:p>
        </p:txBody>
      </p:sp>
      <p:sp>
        <p:nvSpPr>
          <p:cNvPr id="88070" name="Rectangle 6"/>
          <p:cNvSpPr/>
          <p:nvPr/>
        </p:nvSpPr>
        <p:spPr>
          <a:xfrm>
            <a:off x="0" y="1066800"/>
            <a:ext cx="4267200" cy="2677656"/>
          </a:xfrm>
          <a:prstGeom prst="rect">
            <a:avLst/>
          </a:prstGeom>
          <a:noFill/>
          <a:ln w="9525">
            <a:noFill/>
          </a:ln>
        </p:spPr>
        <p:txBody>
          <a:bodyPr>
            <a:spAutoFit/>
          </a:bodyPr>
          <a:lstStyle/>
          <a:p>
            <a:pPr>
              <a:buAutoNum type="romanUcPeriod"/>
            </a:pPr>
            <a:r>
              <a:rPr sz="2400" b="1" u="sng" dirty="0">
                <a:solidFill>
                  <a:schemeClr val="tx2"/>
                </a:solidFill>
                <a:latin typeface="Arial" panose="020B0604020202020204" pitchFamily="34" charset="0"/>
              </a:rPr>
              <a:t>Ảnh hưởng của ánh sáng lên đời sống thực vật.</a:t>
            </a:r>
          </a:p>
          <a:p>
            <a:r>
              <a:rPr sz="2400" b="1" dirty="0">
                <a:solidFill>
                  <a:schemeClr val="tx2"/>
                </a:solidFill>
                <a:latin typeface="Arial" panose="020B0604020202020204" pitchFamily="34" charset="0"/>
              </a:rPr>
              <a:t>II. </a:t>
            </a:r>
            <a:r>
              <a:rPr sz="2400" b="1" u="sng" dirty="0">
                <a:solidFill>
                  <a:schemeClr val="tx2"/>
                </a:solidFill>
                <a:latin typeface="Arial" panose="020B0604020202020204" pitchFamily="34" charset="0"/>
              </a:rPr>
              <a:t>Ảnh hưởng của ánh sáng lên đời sống động vật.</a:t>
            </a:r>
          </a:p>
          <a:p>
            <a:r>
              <a:rPr sz="2400" b="1" dirty="0">
                <a:solidFill>
                  <a:schemeClr val="tx2"/>
                </a:solidFill>
                <a:latin typeface="Arial" panose="020B0604020202020204" pitchFamily="34" charset="0"/>
              </a:rPr>
              <a:t>- Ánh sáng ảnh hưởng đến khả năng định hướng di chuyển của động vật.</a:t>
            </a:r>
          </a:p>
        </p:txBody>
      </p:sp>
      <p:sp>
        <p:nvSpPr>
          <p:cNvPr id="22536" name="Rectangle 8"/>
          <p:cNvSpPr/>
          <p:nvPr/>
        </p:nvSpPr>
        <p:spPr>
          <a:xfrm>
            <a:off x="4456113" y="1143000"/>
            <a:ext cx="4687887" cy="519113"/>
          </a:xfrm>
          <a:prstGeom prst="rect">
            <a:avLst/>
          </a:prstGeom>
          <a:noFill/>
          <a:ln w="9525">
            <a:noFill/>
          </a:ln>
        </p:spPr>
        <p:txBody>
          <a:bodyPr>
            <a:spAutoFit/>
          </a:bodyPr>
          <a:lstStyle/>
          <a:p>
            <a:endParaRPr lang="vi-VN" altLang="x-none" sz="2800" b="1" dirty="0">
              <a:solidFill>
                <a:srgbClr val="00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8070">
                                            <p:txEl>
                                              <p:pRg st="2" end="2"/>
                                            </p:txEl>
                                          </p:spTgt>
                                        </p:tgtEl>
                                        <p:attrNameLst>
                                          <p:attrName>style.visibility</p:attrName>
                                        </p:attrNameLst>
                                      </p:cBhvr>
                                      <p:to>
                                        <p:strVal val="visible"/>
                                      </p:to>
                                    </p:set>
                                    <p:anim calcmode="lin" valueType="num">
                                      <p:cBhvr additive="base">
                                        <p:cTn id="7" dur="500" fill="hold"/>
                                        <p:tgtEl>
                                          <p:spTgt spid="8807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07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0" y="0"/>
            <a:ext cx="4495800" cy="4219575"/>
            <a:chOff x="192" y="288"/>
            <a:chExt cx="2668" cy="3446"/>
          </a:xfrm>
        </p:grpSpPr>
        <p:pic>
          <p:nvPicPr>
            <p:cNvPr id="23561" name="Picture 4" descr="460084"/>
            <p:cNvPicPr>
              <a:picLocks noChangeAspect="1"/>
            </p:cNvPicPr>
            <p:nvPr/>
          </p:nvPicPr>
          <p:blipFill>
            <a:blip r:embed="rId2"/>
            <a:stretch>
              <a:fillRect/>
            </a:stretch>
          </p:blipFill>
          <p:spPr>
            <a:xfrm>
              <a:off x="192" y="288"/>
              <a:ext cx="2668" cy="2928"/>
            </a:xfrm>
            <a:prstGeom prst="rect">
              <a:avLst/>
            </a:prstGeom>
            <a:noFill/>
            <a:ln w="9525">
              <a:noFill/>
            </a:ln>
          </p:spPr>
        </p:pic>
        <p:sp>
          <p:nvSpPr>
            <p:cNvPr id="23562" name="Text Box 8"/>
            <p:cNvSpPr txBox="1"/>
            <p:nvPr/>
          </p:nvSpPr>
          <p:spPr>
            <a:xfrm>
              <a:off x="480" y="3360"/>
              <a:ext cx="1920" cy="374"/>
            </a:xfrm>
            <a:prstGeom prst="rect">
              <a:avLst/>
            </a:prstGeom>
            <a:noFill/>
            <a:ln w="9525">
              <a:noFill/>
            </a:ln>
          </p:spPr>
          <p:txBody>
            <a:bodyPr>
              <a:spAutoFit/>
            </a:bodyPr>
            <a:lstStyle/>
            <a:p>
              <a:pPr algn="ctr"/>
              <a:r>
                <a:rPr sz="2400" dirty="0">
                  <a:latin typeface="Arial" panose="020B0604020202020204" pitchFamily="34" charset="0"/>
                </a:rPr>
                <a:t>Chim di trú</a:t>
              </a:r>
            </a:p>
          </p:txBody>
        </p:sp>
      </p:grpSp>
      <p:grpSp>
        <p:nvGrpSpPr>
          <p:cNvPr id="3" name="Group 14"/>
          <p:cNvGrpSpPr/>
          <p:nvPr/>
        </p:nvGrpSpPr>
        <p:grpSpPr>
          <a:xfrm>
            <a:off x="4556125" y="0"/>
            <a:ext cx="4572000" cy="3603625"/>
            <a:chOff x="2870" y="0"/>
            <a:chExt cx="2880" cy="2270"/>
          </a:xfrm>
        </p:grpSpPr>
        <p:pic>
          <p:nvPicPr>
            <p:cNvPr id="23559" name="Picture 7" descr="dan kien"/>
            <p:cNvPicPr>
              <a:picLocks noChangeAspect="1"/>
            </p:cNvPicPr>
            <p:nvPr/>
          </p:nvPicPr>
          <p:blipFill>
            <a:blip r:embed="rId3"/>
            <a:stretch>
              <a:fillRect/>
            </a:stretch>
          </p:blipFill>
          <p:spPr>
            <a:xfrm>
              <a:off x="2870" y="0"/>
              <a:ext cx="2880" cy="2270"/>
            </a:xfrm>
            <a:prstGeom prst="rect">
              <a:avLst/>
            </a:prstGeom>
            <a:noFill/>
            <a:ln w="9525">
              <a:noFill/>
            </a:ln>
          </p:spPr>
        </p:pic>
        <p:sp>
          <p:nvSpPr>
            <p:cNvPr id="23560" name="Text Box 9"/>
            <p:cNvSpPr txBox="1"/>
            <p:nvPr/>
          </p:nvSpPr>
          <p:spPr>
            <a:xfrm>
              <a:off x="3024" y="1968"/>
              <a:ext cx="2133" cy="287"/>
            </a:xfrm>
            <a:prstGeom prst="rect">
              <a:avLst/>
            </a:prstGeom>
            <a:noFill/>
            <a:ln w="9525">
              <a:noFill/>
            </a:ln>
          </p:spPr>
          <p:txBody>
            <a:bodyPr>
              <a:spAutoFit/>
            </a:bodyPr>
            <a:lstStyle/>
            <a:p>
              <a:pPr algn="ctr"/>
              <a:r>
                <a:rPr sz="2400" dirty="0">
                  <a:latin typeface="Arial" panose="020B0604020202020204" pitchFamily="34" charset="0"/>
                </a:rPr>
                <a:t>Kiến du mục</a:t>
              </a:r>
            </a:p>
          </p:txBody>
        </p:sp>
      </p:grpSp>
      <p:grpSp>
        <p:nvGrpSpPr>
          <p:cNvPr id="4" name="Group 16"/>
          <p:cNvGrpSpPr/>
          <p:nvPr/>
        </p:nvGrpSpPr>
        <p:grpSpPr>
          <a:xfrm>
            <a:off x="2895600" y="3657600"/>
            <a:ext cx="4419600" cy="3168650"/>
            <a:chOff x="1824" y="2304"/>
            <a:chExt cx="2784" cy="1996"/>
          </a:xfrm>
        </p:grpSpPr>
        <p:pic>
          <p:nvPicPr>
            <p:cNvPr id="23557" name="Picture 13" descr="10"/>
            <p:cNvPicPr>
              <a:picLocks noChangeAspect="1"/>
            </p:cNvPicPr>
            <p:nvPr/>
          </p:nvPicPr>
          <p:blipFill>
            <a:blip r:embed="rId4"/>
            <a:stretch>
              <a:fillRect/>
            </a:stretch>
          </p:blipFill>
          <p:spPr>
            <a:xfrm>
              <a:off x="1824" y="2304"/>
              <a:ext cx="2784" cy="1968"/>
            </a:xfrm>
            <a:prstGeom prst="rect">
              <a:avLst/>
            </a:prstGeom>
            <a:noFill/>
            <a:ln w="9525">
              <a:noFill/>
            </a:ln>
          </p:spPr>
        </p:pic>
        <p:sp>
          <p:nvSpPr>
            <p:cNvPr id="23558" name="Text Box 15"/>
            <p:cNvSpPr txBox="1"/>
            <p:nvPr/>
          </p:nvSpPr>
          <p:spPr>
            <a:xfrm>
              <a:off x="2736" y="4069"/>
              <a:ext cx="1056" cy="231"/>
            </a:xfrm>
            <a:prstGeom prst="rect">
              <a:avLst/>
            </a:prstGeom>
            <a:noFill/>
            <a:ln w="9525">
              <a:noFill/>
            </a:ln>
          </p:spPr>
          <p:txBody>
            <a:bodyPr>
              <a:spAutoFit/>
            </a:bodyPr>
            <a:lstStyle/>
            <a:p>
              <a:r>
                <a:rPr b="1" dirty="0">
                  <a:solidFill>
                    <a:srgbClr val="CC00CC"/>
                  </a:solidFill>
                  <a:latin typeface="Arial" panose="020B0604020202020204" pitchFamily="34" charset="0"/>
                </a:rPr>
                <a:t>Ong tìm mật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p:txBody>
          <a:bodyPr vert="horz" wrap="square" lIns="91440" tIns="45720" rIns="91440" bIns="45720" anchor="ctr"/>
          <a:lstStyle/>
          <a:p>
            <a:pPr eaLnBrk="1" hangingPunct="1"/>
            <a:endParaRPr lang="vi-VN" altLang="x-none" dirty="0"/>
          </a:p>
        </p:txBody>
      </p:sp>
      <p:sp>
        <p:nvSpPr>
          <p:cNvPr id="24579" name="Rectangle 3"/>
          <p:cNvSpPr>
            <a:spLocks noGrp="1"/>
          </p:cNvSpPr>
          <p:nvPr>
            <p:ph idx="1"/>
          </p:nvPr>
        </p:nvSpPr>
        <p:spPr/>
        <p:txBody>
          <a:bodyPr vert="horz" wrap="square" lIns="91440" tIns="45720" rIns="91440" bIns="45720" anchor="t"/>
          <a:lstStyle/>
          <a:p>
            <a:pPr eaLnBrk="1" hangingPunct="1"/>
            <a:endParaRPr lang="vi-VN" altLang="x-none" dirty="0"/>
          </a:p>
        </p:txBody>
      </p:sp>
      <p:pic>
        <p:nvPicPr>
          <p:cNvPr id="24580" name="Picture 4" descr="bau-troi-c"/>
          <p:cNvPicPr>
            <a:picLocks noChangeAspect="1"/>
          </p:cNvPicPr>
          <p:nvPr/>
        </p:nvPicPr>
        <p:blipFill>
          <a:blip r:embed="rId2"/>
          <a:stretch>
            <a:fillRect/>
          </a:stretch>
        </p:blipFill>
        <p:spPr>
          <a:xfrm>
            <a:off x="0" y="0"/>
            <a:ext cx="9144000" cy="6858000"/>
          </a:xfrm>
          <a:prstGeom prst="rect">
            <a:avLst/>
          </a:prstGeom>
          <a:noFill/>
          <a:ln w="9525">
            <a:noFill/>
          </a:ln>
        </p:spPr>
      </p:pic>
      <p:sp>
        <p:nvSpPr>
          <p:cNvPr id="24581" name="Rectangle 5"/>
          <p:cNvSpPr/>
          <p:nvPr/>
        </p:nvSpPr>
        <p:spPr>
          <a:xfrm>
            <a:off x="0" y="990600"/>
            <a:ext cx="4343400" cy="58674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lstStyle/>
          <a:p>
            <a:endParaRPr lang="vi-VN" altLang="x-none" dirty="0">
              <a:latin typeface="Arial" panose="020B0604020202020204" pitchFamily="34" charset="0"/>
            </a:endParaRPr>
          </a:p>
        </p:txBody>
      </p:sp>
      <p:sp>
        <p:nvSpPr>
          <p:cNvPr id="89094" name="Rectangle 6"/>
          <p:cNvSpPr/>
          <p:nvPr/>
        </p:nvSpPr>
        <p:spPr>
          <a:xfrm>
            <a:off x="0" y="1066800"/>
            <a:ext cx="4267200" cy="4154984"/>
          </a:xfrm>
          <a:prstGeom prst="rect">
            <a:avLst/>
          </a:prstGeom>
          <a:noFill/>
          <a:ln w="9525">
            <a:noFill/>
          </a:ln>
        </p:spPr>
        <p:txBody>
          <a:bodyPr>
            <a:spAutoFit/>
          </a:bodyPr>
          <a:lstStyle/>
          <a:p>
            <a:pPr>
              <a:buAutoNum type="romanUcPeriod"/>
            </a:pPr>
            <a:r>
              <a:rPr sz="2400" b="1" u="sng" dirty="0">
                <a:solidFill>
                  <a:schemeClr val="tx2"/>
                </a:solidFill>
                <a:latin typeface="Arial" panose="020B0604020202020204" pitchFamily="34" charset="0"/>
              </a:rPr>
              <a:t>Ảnh hưởng của ánh sáng lên đời sống thực vật.</a:t>
            </a:r>
          </a:p>
          <a:p>
            <a:r>
              <a:rPr sz="2400" b="1" dirty="0">
                <a:solidFill>
                  <a:schemeClr val="tx2"/>
                </a:solidFill>
                <a:latin typeface="Arial" panose="020B0604020202020204" pitchFamily="34" charset="0"/>
              </a:rPr>
              <a:t>II. </a:t>
            </a:r>
            <a:r>
              <a:rPr sz="2400" b="1" u="sng" dirty="0">
                <a:solidFill>
                  <a:schemeClr val="tx2"/>
                </a:solidFill>
                <a:latin typeface="Arial" panose="020B0604020202020204" pitchFamily="34" charset="0"/>
              </a:rPr>
              <a:t>Ảnh hưởng của ánh sáng lên đời sống động vật.</a:t>
            </a:r>
          </a:p>
          <a:p>
            <a:pPr>
              <a:buChar char="-"/>
            </a:pPr>
            <a:r>
              <a:rPr sz="2400" b="1" dirty="0">
                <a:solidFill>
                  <a:schemeClr val="tx2"/>
                </a:solidFill>
                <a:latin typeface="Arial" panose="020B0604020202020204" pitchFamily="34" charset="0"/>
              </a:rPr>
              <a:t>Ánh sáng ảnh hưởng đến khả năng định hướng di chuyển của động vật.</a:t>
            </a:r>
          </a:p>
          <a:p>
            <a:pPr>
              <a:buChar char="-"/>
            </a:pPr>
            <a:r>
              <a:rPr sz="2400" b="1" dirty="0">
                <a:solidFill>
                  <a:schemeClr val="tx2"/>
                </a:solidFill>
                <a:latin typeface="Arial" panose="020B0604020202020204" pitchFamily="34" charset="0"/>
              </a:rPr>
              <a:t>Ngoài ra, ánh sáng còn ảnh hưởng đến:</a:t>
            </a:r>
          </a:p>
          <a:p>
            <a:r>
              <a:rPr sz="2400" b="1" dirty="0">
                <a:solidFill>
                  <a:schemeClr val="tx2"/>
                </a:solidFill>
                <a:latin typeface="Arial" panose="020B0604020202020204" pitchFamily="34" charset="0"/>
              </a:rPr>
              <a:t>+ Hoạt động.</a:t>
            </a:r>
          </a:p>
          <a:p>
            <a:endParaRPr sz="2400" b="1" dirty="0">
              <a:solidFill>
                <a:schemeClr val="tx2"/>
              </a:solidFill>
              <a:latin typeface="Arial" panose="020B0604020202020204" pitchFamily="34" charset="0"/>
            </a:endParaRPr>
          </a:p>
        </p:txBody>
      </p:sp>
      <p:sp>
        <p:nvSpPr>
          <p:cNvPr id="24584" name="Rectangle 8"/>
          <p:cNvSpPr/>
          <p:nvPr/>
        </p:nvSpPr>
        <p:spPr>
          <a:xfrm>
            <a:off x="4456113" y="1143000"/>
            <a:ext cx="4687887" cy="519113"/>
          </a:xfrm>
          <a:prstGeom prst="rect">
            <a:avLst/>
          </a:prstGeom>
          <a:noFill/>
          <a:ln w="9525">
            <a:noFill/>
          </a:ln>
        </p:spPr>
        <p:txBody>
          <a:bodyPr>
            <a:spAutoFit/>
          </a:bodyPr>
          <a:lstStyle/>
          <a:p>
            <a:endParaRPr lang="vi-VN" altLang="x-none" sz="2800" b="1" dirty="0">
              <a:solidFill>
                <a:srgbClr val="000000"/>
              </a:solidFill>
              <a:latin typeface="Arial" panose="020B0604020202020204" pitchFamily="34" charset="0"/>
            </a:endParaRPr>
          </a:p>
        </p:txBody>
      </p:sp>
      <p:sp>
        <p:nvSpPr>
          <p:cNvPr id="89097" name="Text Box 9"/>
          <p:cNvSpPr txBox="1"/>
          <p:nvPr/>
        </p:nvSpPr>
        <p:spPr>
          <a:xfrm>
            <a:off x="4343400" y="990600"/>
            <a:ext cx="4800600" cy="1187450"/>
          </a:xfrm>
          <a:prstGeom prst="rect">
            <a:avLst/>
          </a:prstGeom>
          <a:noFill/>
          <a:ln w="9525">
            <a:noFill/>
          </a:ln>
        </p:spPr>
        <p:txBody>
          <a:bodyPr>
            <a:spAutoFit/>
          </a:bodyPr>
          <a:lstStyle/>
          <a:p>
            <a:r>
              <a:rPr sz="2400" b="1" dirty="0">
                <a:solidFill>
                  <a:schemeClr val="bg1"/>
                </a:solidFill>
                <a:latin typeface="Arial" panose="020B0604020202020204" pitchFamily="34" charset="0"/>
              </a:rPr>
              <a:t>Ngoài ra, ánh sáng còn ảnh hưởng đến động vật như thế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9097"/>
                                        </p:tgtEl>
                                        <p:attrNameLst>
                                          <p:attrName>style.visibility</p:attrName>
                                        </p:attrNameLst>
                                      </p:cBhvr>
                                      <p:to>
                                        <p:strVal val="visible"/>
                                      </p:to>
                                    </p:set>
                                    <p:anim calcmode="lin" valueType="num">
                                      <p:cBhvr>
                                        <p:cTn id="7" dur="500" fill="hold"/>
                                        <p:tgtEl>
                                          <p:spTgt spid="89097"/>
                                        </p:tgtEl>
                                        <p:attrNameLst>
                                          <p:attrName>ppt_w</p:attrName>
                                        </p:attrNameLst>
                                      </p:cBhvr>
                                      <p:tavLst>
                                        <p:tav tm="0">
                                          <p:val>
                                            <p:fltVal val="0"/>
                                          </p:val>
                                        </p:tav>
                                        <p:tav tm="100000">
                                          <p:val>
                                            <p:strVal val="#ppt_w"/>
                                          </p:val>
                                        </p:tav>
                                      </p:tavLst>
                                    </p:anim>
                                    <p:anim calcmode="lin" valueType="num">
                                      <p:cBhvr>
                                        <p:cTn id="8" dur="500" fill="hold"/>
                                        <p:tgtEl>
                                          <p:spTgt spid="89097"/>
                                        </p:tgtEl>
                                        <p:attrNameLst>
                                          <p:attrName>ppt_h</p:attrName>
                                        </p:attrNameLst>
                                      </p:cBhvr>
                                      <p:tavLst>
                                        <p:tav tm="0">
                                          <p:val>
                                            <p:fltVal val="0"/>
                                          </p:val>
                                        </p:tav>
                                        <p:tav tm="100000">
                                          <p:val>
                                            <p:strVal val="#ppt_h"/>
                                          </p:val>
                                        </p:tav>
                                      </p:tavLst>
                                    </p:anim>
                                    <p:animEffect transition="in" filter="fade">
                                      <p:cBhvr>
                                        <p:cTn id="9" dur="500"/>
                                        <p:tgtEl>
                                          <p:spTgt spid="89097"/>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mph" presetSubtype="2" fill="hold" nodeType="clickEffect">
                                  <p:stCondLst>
                                    <p:cond delay="0"/>
                                  </p:stCondLst>
                                  <p:childTnLst>
                                    <p:animClr clrSpc="rgb" dir="cw">
                                      <p:cBhvr override="childStyle">
                                        <p:cTn id="13" dur="2000" fill="hold"/>
                                        <p:tgtEl>
                                          <p:spTgt spid="89094">
                                            <p:txEl>
                                              <p:pRg st="2" end="2"/>
                                            </p:txEl>
                                          </p:spTgt>
                                        </p:tgtEl>
                                        <p:attrNameLst>
                                          <p:attrName>style.color</p:attrName>
                                        </p:attrNameLst>
                                      </p:cBhvr>
                                      <p:to>
                                        <a:schemeClr val="bg2"/>
                                      </p:to>
                                    </p:animClr>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9094">
                                            <p:txEl>
                                              <p:pRg st="3" end="3"/>
                                            </p:txEl>
                                          </p:spTgt>
                                        </p:tgtEl>
                                        <p:attrNameLst>
                                          <p:attrName>style.visibility</p:attrName>
                                        </p:attrNameLst>
                                      </p:cBhvr>
                                      <p:to>
                                        <p:strVal val="visible"/>
                                      </p:to>
                                    </p:set>
                                    <p:anim calcmode="lin" valueType="num">
                                      <p:cBhvr additive="base">
                                        <p:cTn id="18" dur="500" fill="hold"/>
                                        <p:tgtEl>
                                          <p:spTgt spid="89094">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909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9094">
                                            <p:txEl>
                                              <p:pRg st="4" end="4"/>
                                            </p:txEl>
                                          </p:spTgt>
                                        </p:tgtEl>
                                        <p:attrNameLst>
                                          <p:attrName>style.visibility</p:attrName>
                                        </p:attrNameLst>
                                      </p:cBhvr>
                                      <p:to>
                                        <p:strVal val="visible"/>
                                      </p:to>
                                    </p:set>
                                    <p:anim calcmode="lin" valueType="num">
                                      <p:cBhvr additive="base">
                                        <p:cTn id="24" dur="500" fill="hold"/>
                                        <p:tgtEl>
                                          <p:spTgt spid="89094">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909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4724400" y="914400"/>
            <a:ext cx="4038600" cy="4114800"/>
            <a:chOff x="2976" y="576"/>
            <a:chExt cx="2544" cy="2592"/>
          </a:xfrm>
        </p:grpSpPr>
        <p:pic>
          <p:nvPicPr>
            <p:cNvPr id="25607" name="Picture 5" descr="p1070542ub8.jpg"/>
            <p:cNvPicPr>
              <a:picLocks noChangeAspect="1"/>
            </p:cNvPicPr>
            <p:nvPr/>
          </p:nvPicPr>
          <p:blipFill>
            <a:blip r:embed="rId2"/>
            <a:stretch>
              <a:fillRect/>
            </a:stretch>
          </p:blipFill>
          <p:spPr>
            <a:xfrm>
              <a:off x="2976" y="576"/>
              <a:ext cx="2544" cy="2336"/>
            </a:xfrm>
            <a:prstGeom prst="rect">
              <a:avLst/>
            </a:prstGeom>
            <a:noFill/>
            <a:ln w="9525">
              <a:noFill/>
            </a:ln>
          </p:spPr>
        </p:pic>
        <p:sp>
          <p:nvSpPr>
            <p:cNvPr id="25608" name="Text Box 6"/>
            <p:cNvSpPr txBox="1"/>
            <p:nvPr/>
          </p:nvSpPr>
          <p:spPr>
            <a:xfrm>
              <a:off x="3552" y="2880"/>
              <a:ext cx="1296" cy="288"/>
            </a:xfrm>
            <a:prstGeom prst="rect">
              <a:avLst/>
            </a:prstGeom>
            <a:noFill/>
            <a:ln w="9525">
              <a:noFill/>
            </a:ln>
          </p:spPr>
          <p:txBody>
            <a:bodyPr>
              <a:spAutoFit/>
            </a:bodyPr>
            <a:lstStyle/>
            <a:p>
              <a:pPr algn="ctr"/>
              <a:r>
                <a:rPr sz="2400" b="1" dirty="0">
                  <a:solidFill>
                    <a:schemeClr val="tx2"/>
                  </a:solidFill>
                  <a:latin typeface="Arial" panose="020B0604020202020204" pitchFamily="34" charset="0"/>
                </a:rPr>
                <a:t>Gà cỏ</a:t>
              </a:r>
            </a:p>
          </p:txBody>
        </p:sp>
      </p:grpSp>
      <p:grpSp>
        <p:nvGrpSpPr>
          <p:cNvPr id="3" name="Group 9"/>
          <p:cNvGrpSpPr/>
          <p:nvPr/>
        </p:nvGrpSpPr>
        <p:grpSpPr>
          <a:xfrm>
            <a:off x="457200" y="533400"/>
            <a:ext cx="4098925" cy="4572000"/>
            <a:chOff x="288" y="336"/>
            <a:chExt cx="2582" cy="2880"/>
          </a:xfrm>
        </p:grpSpPr>
        <p:pic>
          <p:nvPicPr>
            <p:cNvPr id="25605" name="Picture 4" descr="bim bip-400x400"/>
            <p:cNvPicPr>
              <a:picLocks noChangeAspect="1"/>
            </p:cNvPicPr>
            <p:nvPr/>
          </p:nvPicPr>
          <p:blipFill>
            <a:blip r:embed="rId3"/>
            <a:stretch>
              <a:fillRect/>
            </a:stretch>
          </p:blipFill>
          <p:spPr>
            <a:xfrm>
              <a:off x="288" y="336"/>
              <a:ext cx="2582" cy="2880"/>
            </a:xfrm>
            <a:prstGeom prst="rect">
              <a:avLst/>
            </a:prstGeom>
            <a:noFill/>
            <a:ln w="9525">
              <a:noFill/>
            </a:ln>
          </p:spPr>
        </p:pic>
        <p:sp>
          <p:nvSpPr>
            <p:cNvPr id="25606" name="Text Box 7"/>
            <p:cNvSpPr txBox="1"/>
            <p:nvPr/>
          </p:nvSpPr>
          <p:spPr>
            <a:xfrm>
              <a:off x="864" y="2928"/>
              <a:ext cx="1200" cy="288"/>
            </a:xfrm>
            <a:prstGeom prst="rect">
              <a:avLst/>
            </a:prstGeom>
            <a:noFill/>
            <a:ln w="9525">
              <a:noFill/>
            </a:ln>
          </p:spPr>
          <p:txBody>
            <a:bodyPr>
              <a:spAutoFit/>
            </a:bodyPr>
            <a:lstStyle/>
            <a:p>
              <a:pPr algn="ctr"/>
              <a:r>
                <a:rPr sz="2400" b="1" dirty="0">
                  <a:solidFill>
                    <a:schemeClr val="tx2"/>
                  </a:solidFill>
                  <a:latin typeface="Arial" panose="020B0604020202020204" pitchFamily="34" charset="0"/>
                </a:rPr>
                <a:t>Bìm bịp</a:t>
              </a:r>
            </a:p>
          </p:txBody>
        </p:sp>
      </p:grpSp>
      <p:sp>
        <p:nvSpPr>
          <p:cNvPr id="30728" name="Text Box 8"/>
          <p:cNvSpPr txBox="1"/>
          <p:nvPr/>
        </p:nvSpPr>
        <p:spPr>
          <a:xfrm>
            <a:off x="2057400" y="0"/>
            <a:ext cx="5638800" cy="457200"/>
          </a:xfrm>
          <a:prstGeom prst="rect">
            <a:avLst/>
          </a:prstGeom>
          <a:noFill/>
          <a:ln w="9525">
            <a:noFill/>
          </a:ln>
        </p:spPr>
        <p:txBody>
          <a:bodyPr>
            <a:spAutoFit/>
          </a:bodyPr>
          <a:lstStyle/>
          <a:p>
            <a:pPr algn="ctr"/>
            <a:r>
              <a:rPr sz="2400" b="1" dirty="0">
                <a:solidFill>
                  <a:schemeClr val="tx2"/>
                </a:solidFill>
                <a:latin typeface="Arial" panose="020B0604020202020204" pitchFamily="34" charset="0"/>
              </a:rPr>
              <a:t>Chim đi ăn trước lúc mặt trời mọc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0728"/>
                                        </p:tgtEl>
                                        <p:attrNameLst>
                                          <p:attrName>style.visibility</p:attrName>
                                        </p:attrNameLst>
                                      </p:cBhvr>
                                      <p:to>
                                        <p:strVal val="visible"/>
                                      </p:to>
                                    </p:set>
                                    <p:animEffect transition="in" filter="diamond(in)">
                                      <p:cBhvr>
                                        <p:cTn id="7" dur="2000"/>
                                        <p:tgtEl>
                                          <p:spTgt spid="3072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amond(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228600" y="457200"/>
            <a:ext cx="4114800" cy="3252772"/>
            <a:chOff x="2976" y="1680"/>
            <a:chExt cx="2592" cy="2741"/>
          </a:xfrm>
        </p:grpSpPr>
        <p:pic>
          <p:nvPicPr>
            <p:cNvPr id="26634" name="Picture 5" descr="trong42zk.jpg image by hoangaccounting"/>
            <p:cNvPicPr>
              <a:picLocks noChangeAspect="1"/>
            </p:cNvPicPr>
            <p:nvPr/>
          </p:nvPicPr>
          <p:blipFill>
            <a:blip r:embed="rId2"/>
            <a:stretch>
              <a:fillRect/>
            </a:stretch>
          </p:blipFill>
          <p:spPr>
            <a:xfrm>
              <a:off x="2976" y="1680"/>
              <a:ext cx="2592" cy="2640"/>
            </a:xfrm>
            <a:prstGeom prst="rect">
              <a:avLst/>
            </a:prstGeom>
            <a:noFill/>
            <a:ln w="9525">
              <a:noFill/>
            </a:ln>
          </p:spPr>
        </p:pic>
        <p:sp>
          <p:nvSpPr>
            <p:cNvPr id="26635" name="Text Box 8"/>
            <p:cNvSpPr txBox="1"/>
            <p:nvPr/>
          </p:nvSpPr>
          <p:spPr>
            <a:xfrm>
              <a:off x="4224" y="4032"/>
              <a:ext cx="1152" cy="389"/>
            </a:xfrm>
            <a:prstGeom prst="rect">
              <a:avLst/>
            </a:prstGeom>
            <a:solidFill>
              <a:schemeClr val="bg1"/>
            </a:solidFill>
            <a:ln w="9525">
              <a:noFill/>
            </a:ln>
          </p:spPr>
          <p:txBody>
            <a:bodyPr>
              <a:spAutoFit/>
            </a:bodyPr>
            <a:lstStyle/>
            <a:p>
              <a:pPr algn="ctr"/>
              <a:r>
                <a:rPr sz="2400" b="1" dirty="0">
                  <a:solidFill>
                    <a:schemeClr val="tx2"/>
                  </a:solidFill>
                  <a:latin typeface="Arial" panose="020B0604020202020204" pitchFamily="34" charset="0"/>
                </a:rPr>
                <a:t>Chích chòe</a:t>
              </a:r>
            </a:p>
          </p:txBody>
        </p:sp>
      </p:grpSp>
      <p:grpSp>
        <p:nvGrpSpPr>
          <p:cNvPr id="3" name="Group 13"/>
          <p:cNvGrpSpPr/>
          <p:nvPr/>
        </p:nvGrpSpPr>
        <p:grpSpPr>
          <a:xfrm>
            <a:off x="4572000" y="457200"/>
            <a:ext cx="4343400" cy="3124200"/>
            <a:chOff x="144" y="2016"/>
            <a:chExt cx="2880" cy="2151"/>
          </a:xfrm>
        </p:grpSpPr>
        <p:pic>
          <p:nvPicPr>
            <p:cNvPr id="26632" name="Picture 6" descr="chao_mao_01"/>
            <p:cNvPicPr>
              <a:picLocks noChangeAspect="1"/>
            </p:cNvPicPr>
            <p:nvPr/>
          </p:nvPicPr>
          <p:blipFill>
            <a:blip r:embed="rId3"/>
            <a:stretch>
              <a:fillRect/>
            </a:stretch>
          </p:blipFill>
          <p:spPr>
            <a:xfrm>
              <a:off x="144" y="2016"/>
              <a:ext cx="2880" cy="2151"/>
            </a:xfrm>
            <a:prstGeom prst="rect">
              <a:avLst/>
            </a:prstGeom>
            <a:noFill/>
            <a:ln w="9525">
              <a:noFill/>
            </a:ln>
          </p:spPr>
        </p:pic>
        <p:sp>
          <p:nvSpPr>
            <p:cNvPr id="26633" name="Text Box 9"/>
            <p:cNvSpPr txBox="1"/>
            <p:nvPr/>
          </p:nvSpPr>
          <p:spPr>
            <a:xfrm>
              <a:off x="192" y="3840"/>
              <a:ext cx="1200" cy="315"/>
            </a:xfrm>
            <a:prstGeom prst="rect">
              <a:avLst/>
            </a:prstGeom>
            <a:noFill/>
            <a:ln w="9525">
              <a:noFill/>
            </a:ln>
          </p:spPr>
          <p:txBody>
            <a:bodyPr>
              <a:spAutoFit/>
            </a:bodyPr>
            <a:lstStyle/>
            <a:p>
              <a:pPr algn="ctr"/>
              <a:r>
                <a:rPr sz="2400" b="1" dirty="0">
                  <a:solidFill>
                    <a:schemeClr val="tx2"/>
                  </a:solidFill>
                  <a:latin typeface="Arial" panose="020B0604020202020204" pitchFamily="34" charset="0"/>
                </a:rPr>
                <a:t>Chào mào</a:t>
              </a:r>
            </a:p>
          </p:txBody>
        </p:sp>
      </p:grpSp>
      <p:grpSp>
        <p:nvGrpSpPr>
          <p:cNvPr id="4" name="Group 14"/>
          <p:cNvGrpSpPr/>
          <p:nvPr/>
        </p:nvGrpSpPr>
        <p:grpSpPr>
          <a:xfrm>
            <a:off x="1219200" y="3962400"/>
            <a:ext cx="4648200" cy="2590800"/>
            <a:chOff x="768" y="2496"/>
            <a:chExt cx="2928" cy="1632"/>
          </a:xfrm>
        </p:grpSpPr>
        <p:pic>
          <p:nvPicPr>
            <p:cNvPr id="26630" name="Picture 7" descr="khướu mun"/>
            <p:cNvPicPr>
              <a:picLocks noChangeAspect="1"/>
            </p:cNvPicPr>
            <p:nvPr/>
          </p:nvPicPr>
          <p:blipFill>
            <a:blip r:embed="rId4"/>
            <a:stretch>
              <a:fillRect/>
            </a:stretch>
          </p:blipFill>
          <p:spPr>
            <a:xfrm>
              <a:off x="1440" y="2496"/>
              <a:ext cx="2256" cy="1632"/>
            </a:xfrm>
            <a:prstGeom prst="rect">
              <a:avLst/>
            </a:prstGeom>
            <a:noFill/>
            <a:ln w="9525">
              <a:noFill/>
            </a:ln>
          </p:spPr>
        </p:pic>
        <p:sp>
          <p:nvSpPr>
            <p:cNvPr id="26631" name="Text Box 10"/>
            <p:cNvSpPr txBox="1"/>
            <p:nvPr/>
          </p:nvSpPr>
          <p:spPr>
            <a:xfrm>
              <a:off x="768" y="3744"/>
              <a:ext cx="1248" cy="288"/>
            </a:xfrm>
            <a:prstGeom prst="rect">
              <a:avLst/>
            </a:prstGeom>
            <a:noFill/>
            <a:ln w="9525">
              <a:noFill/>
            </a:ln>
          </p:spPr>
          <p:txBody>
            <a:bodyPr>
              <a:spAutoFit/>
            </a:bodyPr>
            <a:lstStyle/>
            <a:p>
              <a:pPr algn="ctr"/>
              <a:r>
                <a:rPr sz="2400" b="1" dirty="0">
                  <a:solidFill>
                    <a:schemeClr val="tx2"/>
                  </a:solidFill>
                  <a:latin typeface="Arial" panose="020B0604020202020204" pitchFamily="34" charset="0"/>
                </a:rPr>
                <a:t>Khướu mun</a:t>
              </a:r>
            </a:p>
          </p:txBody>
        </p:sp>
      </p:grpSp>
      <p:sp>
        <p:nvSpPr>
          <p:cNvPr id="32779" name="Text Box 11"/>
          <p:cNvSpPr txBox="1"/>
          <p:nvPr/>
        </p:nvSpPr>
        <p:spPr>
          <a:xfrm>
            <a:off x="0" y="0"/>
            <a:ext cx="7086600" cy="457200"/>
          </a:xfrm>
          <a:prstGeom prst="rect">
            <a:avLst/>
          </a:prstGeom>
          <a:noFill/>
          <a:ln w="9525">
            <a:noFill/>
          </a:ln>
        </p:spPr>
        <p:txBody>
          <a:bodyPr>
            <a:spAutoFit/>
          </a:bodyPr>
          <a:lstStyle/>
          <a:p>
            <a:pPr algn="ctr"/>
            <a:r>
              <a:rPr sz="2400" b="1" dirty="0">
                <a:solidFill>
                  <a:schemeClr val="tx2"/>
                </a:solidFill>
                <a:latin typeface="Arial" panose="020B0604020202020204" pitchFamily="34" charset="0"/>
              </a:rPr>
              <a:t>Chim đi ăn vào lúc mặt trời mọc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2779"/>
                                        </p:tgtEl>
                                        <p:attrNameLst>
                                          <p:attrName>style.visibility</p:attrName>
                                        </p:attrNameLst>
                                      </p:cBhvr>
                                      <p:to>
                                        <p:strVal val="visible"/>
                                      </p:to>
                                    </p:set>
                                    <p:animEffect transition="in" filter="diamond(in)">
                                      <p:cBhvr>
                                        <p:cTn id="7" dur="2000"/>
                                        <p:tgtEl>
                                          <p:spTgt spid="3277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edg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edge">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edge">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4"/>
          <p:cNvSpPr txBox="1"/>
          <p:nvPr/>
        </p:nvSpPr>
        <p:spPr>
          <a:xfrm>
            <a:off x="0" y="0"/>
            <a:ext cx="4495800" cy="457200"/>
          </a:xfrm>
          <a:prstGeom prst="rect">
            <a:avLst/>
          </a:prstGeom>
          <a:noFill/>
          <a:ln w="9525">
            <a:noFill/>
          </a:ln>
        </p:spPr>
        <p:txBody>
          <a:bodyPr>
            <a:spAutoFit/>
          </a:bodyPr>
          <a:lstStyle/>
          <a:p>
            <a:pPr algn="ctr"/>
            <a:r>
              <a:rPr sz="2400" b="1" dirty="0">
                <a:solidFill>
                  <a:srgbClr val="0000FF"/>
                </a:solidFill>
                <a:latin typeface="Arial" panose="020B0604020202020204" pitchFamily="34" charset="0"/>
              </a:rPr>
              <a:t>Chim kiếm ăn vào ban đêm</a:t>
            </a:r>
          </a:p>
        </p:txBody>
      </p:sp>
      <p:grpSp>
        <p:nvGrpSpPr>
          <p:cNvPr id="2" name="Group 11"/>
          <p:cNvGrpSpPr/>
          <p:nvPr/>
        </p:nvGrpSpPr>
        <p:grpSpPr>
          <a:xfrm>
            <a:off x="4648200" y="609600"/>
            <a:ext cx="4419600" cy="2971800"/>
            <a:chOff x="192" y="240"/>
            <a:chExt cx="2880" cy="1889"/>
          </a:xfrm>
        </p:grpSpPr>
        <p:pic>
          <p:nvPicPr>
            <p:cNvPr id="27659" name="Picture 6" descr="diệc"/>
            <p:cNvPicPr>
              <a:picLocks noChangeAspect="1"/>
            </p:cNvPicPr>
            <p:nvPr/>
          </p:nvPicPr>
          <p:blipFill>
            <a:blip r:embed="rId2"/>
            <a:stretch>
              <a:fillRect/>
            </a:stretch>
          </p:blipFill>
          <p:spPr>
            <a:xfrm>
              <a:off x="192" y="240"/>
              <a:ext cx="2880" cy="1889"/>
            </a:xfrm>
            <a:prstGeom prst="rect">
              <a:avLst/>
            </a:prstGeom>
            <a:noFill/>
            <a:ln w="28575" cap="flat" cmpd="sng">
              <a:solidFill>
                <a:srgbClr val="FF00FF"/>
              </a:solidFill>
              <a:prstDash val="solid"/>
              <a:miter/>
              <a:headEnd type="none" w="med" len="med"/>
              <a:tailEnd type="none" w="med" len="med"/>
            </a:ln>
          </p:spPr>
        </p:pic>
        <p:sp>
          <p:nvSpPr>
            <p:cNvPr id="27660" name="Text Box 5"/>
            <p:cNvSpPr txBox="1"/>
            <p:nvPr/>
          </p:nvSpPr>
          <p:spPr>
            <a:xfrm>
              <a:off x="2256" y="240"/>
              <a:ext cx="816" cy="464"/>
            </a:xfrm>
            <a:prstGeom prst="rect">
              <a:avLst/>
            </a:prstGeom>
            <a:solidFill>
              <a:schemeClr val="bg1"/>
            </a:solidFill>
            <a:ln w="28575" cap="flat" cmpd="sng">
              <a:solidFill>
                <a:srgbClr val="FF00FF"/>
              </a:solidFill>
              <a:prstDash val="solid"/>
              <a:miter/>
              <a:headEnd type="none" w="med" len="med"/>
              <a:tailEnd type="none" w="med" len="med"/>
            </a:ln>
          </p:spPr>
          <p:txBody>
            <a:bodyPr>
              <a:spAutoFit/>
            </a:bodyPr>
            <a:lstStyle/>
            <a:p>
              <a:pPr algn="ctr"/>
              <a:r>
                <a:rPr sz="2000" b="1" dirty="0">
                  <a:solidFill>
                    <a:srgbClr val="FF3300"/>
                  </a:solidFill>
                  <a:latin typeface="Arial" panose="020B0604020202020204" pitchFamily="34" charset="0"/>
                </a:rPr>
                <a:t>Diệc</a:t>
              </a:r>
            </a:p>
            <a:p>
              <a:pPr algn="ctr"/>
              <a:r>
                <a:rPr sz="2000" b="1" dirty="0">
                  <a:solidFill>
                    <a:srgbClr val="FF3300"/>
                  </a:solidFill>
                  <a:latin typeface="Arial" panose="020B0604020202020204" pitchFamily="34" charset="0"/>
                </a:rPr>
                <a:t> 3 màu</a:t>
              </a:r>
            </a:p>
          </p:txBody>
        </p:sp>
      </p:grpSp>
      <p:grpSp>
        <p:nvGrpSpPr>
          <p:cNvPr id="3" name="Group 13"/>
          <p:cNvGrpSpPr/>
          <p:nvPr/>
        </p:nvGrpSpPr>
        <p:grpSpPr>
          <a:xfrm>
            <a:off x="15875" y="577850"/>
            <a:ext cx="4479925" cy="2971800"/>
            <a:chOff x="3120" y="1131"/>
            <a:chExt cx="2508" cy="3189"/>
          </a:xfrm>
        </p:grpSpPr>
        <p:pic>
          <p:nvPicPr>
            <p:cNvPr id="27657" name="Picture 8" descr="sếu đầu đỏ"/>
            <p:cNvPicPr>
              <a:picLocks noChangeAspect="1"/>
            </p:cNvPicPr>
            <p:nvPr/>
          </p:nvPicPr>
          <p:blipFill>
            <a:blip r:embed="rId3"/>
            <a:stretch>
              <a:fillRect/>
            </a:stretch>
          </p:blipFill>
          <p:spPr>
            <a:xfrm>
              <a:off x="3120" y="1131"/>
              <a:ext cx="2508" cy="3189"/>
            </a:xfrm>
            <a:prstGeom prst="rect">
              <a:avLst/>
            </a:prstGeom>
            <a:noFill/>
            <a:ln w="28575" cap="flat" cmpd="sng">
              <a:solidFill>
                <a:srgbClr val="FF00FF"/>
              </a:solidFill>
              <a:prstDash val="solid"/>
              <a:miter/>
              <a:headEnd type="none" w="med" len="med"/>
              <a:tailEnd type="none" w="med" len="med"/>
            </a:ln>
          </p:spPr>
        </p:pic>
        <p:sp>
          <p:nvSpPr>
            <p:cNvPr id="27658" name="Text Box 9"/>
            <p:cNvSpPr txBox="1"/>
            <p:nvPr/>
          </p:nvSpPr>
          <p:spPr>
            <a:xfrm>
              <a:off x="4800" y="1155"/>
              <a:ext cx="816" cy="763"/>
            </a:xfrm>
            <a:prstGeom prst="rect">
              <a:avLst/>
            </a:prstGeom>
            <a:solidFill>
              <a:schemeClr val="bg1"/>
            </a:solidFill>
            <a:ln w="9525" cap="flat" cmpd="sng">
              <a:solidFill>
                <a:srgbClr val="0000FF"/>
              </a:solidFill>
              <a:prstDash val="solid"/>
              <a:miter/>
              <a:headEnd type="none" w="med" len="med"/>
              <a:tailEnd type="none" w="med" len="med"/>
            </a:ln>
          </p:spPr>
          <p:txBody>
            <a:bodyPr>
              <a:spAutoFit/>
            </a:bodyPr>
            <a:lstStyle/>
            <a:p>
              <a:pPr algn="ctr"/>
              <a:r>
                <a:rPr sz="2000" b="1" dirty="0">
                  <a:solidFill>
                    <a:srgbClr val="FF3300"/>
                  </a:solidFill>
                  <a:latin typeface="Arial" panose="020B0604020202020204" pitchFamily="34" charset="0"/>
                </a:rPr>
                <a:t>Sếu </a:t>
              </a:r>
            </a:p>
            <a:p>
              <a:pPr algn="ctr"/>
              <a:r>
                <a:rPr sz="2000" b="1" dirty="0">
                  <a:solidFill>
                    <a:srgbClr val="FF3300"/>
                  </a:solidFill>
                  <a:latin typeface="Arial" panose="020B0604020202020204" pitchFamily="34" charset="0"/>
                </a:rPr>
                <a:t>đầu đỏ</a:t>
              </a:r>
            </a:p>
          </p:txBody>
        </p:sp>
      </p:grpSp>
      <p:pic>
        <p:nvPicPr>
          <p:cNvPr id="33807" name="Picture 15" descr="tuoi-ti-con-chuot--1-VinaTro"/>
          <p:cNvPicPr>
            <a:picLocks noChangeAspect="1"/>
          </p:cNvPicPr>
          <p:nvPr/>
        </p:nvPicPr>
        <p:blipFill>
          <a:blip r:embed="rId4"/>
          <a:stretch>
            <a:fillRect/>
          </a:stretch>
        </p:blipFill>
        <p:spPr>
          <a:xfrm>
            <a:off x="4648200" y="3657600"/>
            <a:ext cx="4419600" cy="3200400"/>
          </a:xfrm>
          <a:prstGeom prst="rect">
            <a:avLst/>
          </a:prstGeom>
          <a:noFill/>
          <a:ln w="28575" cap="flat" cmpd="sng">
            <a:solidFill>
              <a:srgbClr val="FF00FF"/>
            </a:solidFill>
            <a:prstDash val="solid"/>
            <a:miter/>
            <a:headEnd type="none" w="med" len="med"/>
            <a:tailEnd type="none" w="med" len="med"/>
          </a:ln>
        </p:spPr>
      </p:pic>
      <p:grpSp>
        <p:nvGrpSpPr>
          <p:cNvPr id="4" name="Group 19"/>
          <p:cNvGrpSpPr/>
          <p:nvPr/>
        </p:nvGrpSpPr>
        <p:grpSpPr>
          <a:xfrm>
            <a:off x="47625" y="3657600"/>
            <a:ext cx="4419600" cy="3200400"/>
            <a:chOff x="30" y="2304"/>
            <a:chExt cx="2784" cy="2016"/>
          </a:xfrm>
        </p:grpSpPr>
        <p:pic>
          <p:nvPicPr>
            <p:cNvPr id="27655" name="Picture 17" descr="0702nhungloaidongvatmengu%20(4)"/>
            <p:cNvPicPr>
              <a:picLocks noChangeAspect="1"/>
            </p:cNvPicPr>
            <p:nvPr/>
          </p:nvPicPr>
          <p:blipFill>
            <a:blip r:embed="rId5"/>
            <a:stretch>
              <a:fillRect/>
            </a:stretch>
          </p:blipFill>
          <p:spPr>
            <a:xfrm>
              <a:off x="30" y="2304"/>
              <a:ext cx="2784" cy="2016"/>
            </a:xfrm>
            <a:prstGeom prst="rect">
              <a:avLst/>
            </a:prstGeom>
            <a:noFill/>
            <a:ln w="28575" cap="flat" cmpd="sng">
              <a:solidFill>
                <a:srgbClr val="FF00FF"/>
              </a:solidFill>
              <a:prstDash val="solid"/>
              <a:miter/>
              <a:headEnd type="none" w="med" len="med"/>
              <a:tailEnd type="none" w="med" len="med"/>
            </a:ln>
          </p:spPr>
        </p:pic>
        <p:sp>
          <p:nvSpPr>
            <p:cNvPr id="27656" name="Text Box 18"/>
            <p:cNvSpPr txBox="1"/>
            <p:nvPr/>
          </p:nvSpPr>
          <p:spPr>
            <a:xfrm>
              <a:off x="2208" y="2352"/>
              <a:ext cx="528" cy="231"/>
            </a:xfrm>
            <a:prstGeom prst="rect">
              <a:avLst/>
            </a:prstGeom>
            <a:solidFill>
              <a:schemeClr val="bg1"/>
            </a:solidFill>
            <a:ln w="9525">
              <a:noFill/>
            </a:ln>
          </p:spPr>
          <p:txBody>
            <a:bodyPr>
              <a:spAutoFit/>
            </a:bodyPr>
            <a:lstStyle/>
            <a:p>
              <a:pPr>
                <a:spcBef>
                  <a:spcPct val="50000"/>
                </a:spcBef>
              </a:pPr>
              <a:r>
                <a:rPr b="1" dirty="0">
                  <a:solidFill>
                    <a:srgbClr val="CC0099"/>
                  </a:solidFill>
                  <a:latin typeface="Arial" panose="020B0604020202020204" pitchFamily="34" charset="0"/>
                </a:rPr>
                <a:t>Koala</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 calcmode="lin" valueType="num">
                                      <p:cBhvr additive="base">
                                        <p:cTn id="7" dur="500" fill="hold"/>
                                        <p:tgtEl>
                                          <p:spTgt spid="33796"/>
                                        </p:tgtEl>
                                        <p:attrNameLst>
                                          <p:attrName>ppt_x</p:attrName>
                                        </p:attrNameLst>
                                      </p:cBhvr>
                                      <p:tavLst>
                                        <p:tav tm="0">
                                          <p:val>
                                            <p:strVal val="#ppt_x"/>
                                          </p:val>
                                        </p:tav>
                                        <p:tav tm="100000">
                                          <p:val>
                                            <p:strVal val="#ppt_x"/>
                                          </p:val>
                                        </p:tav>
                                      </p:tavLst>
                                    </p:anim>
                                    <p:anim calcmode="lin" valueType="num">
                                      <p:cBhvr additive="base">
                                        <p:cTn id="8" dur="500" fill="hold"/>
                                        <p:tgtEl>
                                          <p:spTgt spid="3379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33807"/>
                                        </p:tgtEl>
                                        <p:attrNameLst>
                                          <p:attrName>style.visibility</p:attrName>
                                        </p:attrNameLst>
                                      </p:cBhvr>
                                      <p:to>
                                        <p:strVal val="visible"/>
                                      </p:to>
                                    </p:set>
                                    <p:animEffect transition="in" filter="box(in)">
                                      <p:cBhvr>
                                        <p:cTn id="23" dur="500"/>
                                        <p:tgtEl>
                                          <p:spTgt spid="33807"/>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ox(in)">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than lan phoi nang"/>
          <p:cNvPicPr>
            <a:picLocks noChangeAspect="1"/>
          </p:cNvPicPr>
          <p:nvPr/>
        </p:nvPicPr>
        <p:blipFill>
          <a:blip r:embed="rId2"/>
          <a:stretch>
            <a:fillRect/>
          </a:stretch>
        </p:blipFill>
        <p:spPr>
          <a:xfrm>
            <a:off x="152400" y="0"/>
            <a:ext cx="8686800" cy="3956050"/>
          </a:xfrm>
          <a:prstGeom prst="rect">
            <a:avLst/>
          </a:prstGeom>
          <a:noFill/>
          <a:ln w="9525">
            <a:noFill/>
          </a:ln>
        </p:spPr>
      </p:pic>
      <p:sp>
        <p:nvSpPr>
          <p:cNvPr id="28675" name="Text Box 5"/>
          <p:cNvSpPr txBox="1"/>
          <p:nvPr/>
        </p:nvSpPr>
        <p:spPr>
          <a:xfrm>
            <a:off x="0" y="4114800"/>
            <a:ext cx="8839200" cy="396875"/>
          </a:xfrm>
          <a:prstGeom prst="rect">
            <a:avLst/>
          </a:prstGeom>
          <a:noFill/>
          <a:ln w="9525">
            <a:noFill/>
          </a:ln>
        </p:spPr>
        <p:txBody>
          <a:bodyPr>
            <a:spAutoFit/>
          </a:bodyPr>
          <a:lstStyle/>
          <a:p>
            <a:pPr algn="ctr"/>
            <a:r>
              <a:rPr sz="2000" b="1" dirty="0">
                <a:latin typeface="Arial" panose="020B0604020202020204" pitchFamily="34" charset="0"/>
              </a:rPr>
              <a:t>H 42.3 – Thằn lằn phơi nắng vào các thời điểm khác nhau trong ngày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p:cNvSpPr>
          <p:nvPr>
            <p:ph idx="1"/>
          </p:nvPr>
        </p:nvSpPr>
        <p:spPr/>
        <p:txBody>
          <a:bodyPr vert="horz" wrap="square" lIns="91440" tIns="45720" rIns="91440" bIns="45720" anchor="t"/>
          <a:lstStyle/>
          <a:p>
            <a:pPr eaLnBrk="1" hangingPunct="1"/>
            <a:endParaRPr lang="vi-VN" altLang="x-none" dirty="0"/>
          </a:p>
        </p:txBody>
      </p:sp>
      <p:sp>
        <p:nvSpPr>
          <p:cNvPr id="29699" name="Rectangle 5"/>
          <p:cNvSpPr/>
          <p:nvPr/>
        </p:nvSpPr>
        <p:spPr>
          <a:xfrm>
            <a:off x="0" y="990600"/>
            <a:ext cx="4343400" cy="58674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lstStyle/>
          <a:p>
            <a:endParaRPr lang="vi-VN" altLang="x-none" dirty="0">
              <a:latin typeface="Arial" panose="020B0604020202020204" pitchFamily="34" charset="0"/>
            </a:endParaRPr>
          </a:p>
        </p:txBody>
      </p:sp>
      <p:sp>
        <p:nvSpPr>
          <p:cNvPr id="90118" name="Rectangle 6"/>
          <p:cNvSpPr/>
          <p:nvPr/>
        </p:nvSpPr>
        <p:spPr>
          <a:xfrm>
            <a:off x="0" y="1066800"/>
            <a:ext cx="4267200" cy="4894263"/>
          </a:xfrm>
          <a:prstGeom prst="rect">
            <a:avLst/>
          </a:prstGeom>
          <a:noFill/>
          <a:ln w="9525">
            <a:noFill/>
          </a:ln>
        </p:spPr>
        <p:txBody>
          <a:bodyPr>
            <a:spAutoFit/>
          </a:bodyPr>
          <a:lstStyle/>
          <a:p>
            <a:pPr>
              <a:buAutoNum type="romanUcPeriod"/>
            </a:pPr>
            <a:r>
              <a:rPr sz="2400" b="1" u="sng" dirty="0">
                <a:latin typeface="Arial" panose="020B0604020202020204" pitchFamily="34" charset="0"/>
              </a:rPr>
              <a:t>Ảnh hưởng của ánh sáng lên đời sống thực vật.</a:t>
            </a:r>
          </a:p>
          <a:p>
            <a:r>
              <a:rPr sz="2400" b="1" dirty="0">
                <a:latin typeface="Arial" panose="020B0604020202020204" pitchFamily="34" charset="0"/>
              </a:rPr>
              <a:t>II. </a:t>
            </a:r>
            <a:r>
              <a:rPr sz="2400" b="1" u="sng" dirty="0">
                <a:latin typeface="Arial" panose="020B0604020202020204" pitchFamily="34" charset="0"/>
              </a:rPr>
              <a:t>Ảnh hưởng của ánh sáng lên đời sống động vật.</a:t>
            </a:r>
          </a:p>
          <a:p>
            <a:pPr>
              <a:buChar char="-"/>
            </a:pPr>
            <a:r>
              <a:rPr sz="2400" b="1" dirty="0">
                <a:latin typeface="Arial" panose="020B0604020202020204" pitchFamily="34" charset="0"/>
              </a:rPr>
              <a:t>Ánh sáng ảnh hưởng đến khả năng định hướng di chuyển của động vật.</a:t>
            </a:r>
          </a:p>
          <a:p>
            <a:pPr>
              <a:buChar char="-"/>
            </a:pPr>
            <a:r>
              <a:rPr sz="2400" b="1" dirty="0">
                <a:latin typeface="Arial" panose="020B0604020202020204" pitchFamily="34" charset="0"/>
              </a:rPr>
              <a:t>Ngoài ra, ánh sáng còn ảnh hưởng đến:</a:t>
            </a:r>
          </a:p>
          <a:p>
            <a:r>
              <a:rPr sz="2400" b="1" dirty="0">
                <a:latin typeface="Arial" panose="020B0604020202020204" pitchFamily="34" charset="0"/>
              </a:rPr>
              <a:t>+ Hoạt động.</a:t>
            </a:r>
          </a:p>
          <a:p>
            <a:r>
              <a:rPr sz="2400" b="1" dirty="0">
                <a:latin typeface="Arial" panose="020B0604020202020204" pitchFamily="34" charset="0"/>
              </a:rPr>
              <a:t>+ Khả năng sinh trưởng và sinh sản.</a:t>
            </a:r>
          </a:p>
          <a:p>
            <a:endParaRPr sz="2400" b="1" dirty="0">
              <a:latin typeface="Arial" panose="020B0604020202020204" pitchFamily="34" charset="0"/>
            </a:endParaRPr>
          </a:p>
        </p:txBody>
      </p:sp>
      <p:sp>
        <p:nvSpPr>
          <p:cNvPr id="29702" name="Rectangle 8"/>
          <p:cNvSpPr/>
          <p:nvPr/>
        </p:nvSpPr>
        <p:spPr>
          <a:xfrm>
            <a:off x="4456113" y="1143000"/>
            <a:ext cx="4687887" cy="519113"/>
          </a:xfrm>
          <a:prstGeom prst="rect">
            <a:avLst/>
          </a:prstGeom>
          <a:noFill/>
          <a:ln w="9525">
            <a:noFill/>
          </a:ln>
        </p:spPr>
        <p:txBody>
          <a:bodyPr>
            <a:spAutoFit/>
          </a:bodyPr>
          <a:lstStyle/>
          <a:p>
            <a:endParaRPr lang="vi-VN" altLang="x-none" sz="2800" b="1" dirty="0">
              <a:latin typeface="Arial" panose="020B0604020202020204" pitchFamily="34" charset="0"/>
            </a:endParaRPr>
          </a:p>
        </p:txBody>
      </p:sp>
      <p:sp>
        <p:nvSpPr>
          <p:cNvPr id="29703" name="Text Box 9"/>
          <p:cNvSpPr txBox="1"/>
          <p:nvPr/>
        </p:nvSpPr>
        <p:spPr>
          <a:xfrm>
            <a:off x="4398963" y="2057400"/>
            <a:ext cx="4800600" cy="1200150"/>
          </a:xfrm>
          <a:prstGeom prst="rect">
            <a:avLst/>
          </a:prstGeom>
          <a:noFill/>
          <a:ln w="9525">
            <a:noFill/>
          </a:ln>
        </p:spPr>
        <p:txBody>
          <a:bodyPr>
            <a:spAutoFit/>
          </a:bodyPr>
          <a:lstStyle/>
          <a:p>
            <a:r>
              <a:rPr sz="2400" b="1" dirty="0">
                <a:solidFill>
                  <a:schemeClr val="tx2"/>
                </a:solidFill>
                <a:latin typeface="Arial" panose="020B0604020202020204" pitchFamily="34" charset="0"/>
              </a:rPr>
              <a:t>Ngoài ra, ánh sáng còn ảnh hưởng đến động vật như thế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0118">
                                            <p:txEl>
                                              <p:pRg st="5" end="5"/>
                                            </p:txEl>
                                          </p:spTgt>
                                        </p:tgtEl>
                                        <p:attrNameLst>
                                          <p:attrName>style.visibility</p:attrName>
                                        </p:attrNameLst>
                                      </p:cBhvr>
                                      <p:to>
                                        <p:strVal val="visible"/>
                                      </p:to>
                                    </p:set>
                                    <p:anim calcmode="lin" valueType="num">
                                      <p:cBhvr additive="base">
                                        <p:cTn id="7" dur="500" fill="hold"/>
                                        <p:tgtEl>
                                          <p:spTgt spid="90118">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011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47345" y="5558790"/>
            <a:ext cx="8229600" cy="537845"/>
          </a:xfrm>
        </p:spPr>
      </p:sp>
      <p:sp>
        <p:nvSpPr>
          <p:cNvPr id="2" name="Title 1"/>
          <p:cNvSpPr>
            <a:spLocks noGrp="1"/>
          </p:cNvSpPr>
          <p:nvPr>
            <p:ph type="title"/>
          </p:nvPr>
        </p:nvSpPr>
        <p:spPr>
          <a:xfrm>
            <a:off x="457200" y="274955"/>
            <a:ext cx="8229600" cy="2658745"/>
          </a:xfrm>
        </p:spPr>
        <p:txBody>
          <a:bodyPr/>
          <a:lstStyle/>
          <a:p>
            <a:pPr algn="l"/>
            <a:r>
              <a:rPr lang="en-US" sz="2400" b="1">
                <a:latin typeface="Arial" panose="020B0604020202020204" pitchFamily="34" charset="0"/>
                <a:cs typeface="Arial" panose="020B0604020202020204" pitchFamily="34" charset="0"/>
                <a:sym typeface="+mn-ea"/>
              </a:rPr>
              <a:t>	</a:t>
            </a:r>
            <a:br>
              <a:rPr sz="2400" b="1" dirty="0">
                <a:latin typeface="Arial" panose="020B0604020202020204" pitchFamily="34" charset="0"/>
                <a:cs typeface="Arial" panose="020B0604020202020204" pitchFamily="34" charset="0"/>
                <a:sym typeface="+mn-ea"/>
              </a:rPr>
            </a:br>
            <a:r>
              <a:rPr lang="en-US" sz="2400" b="1" dirty="0">
                <a:latin typeface="Times New Roman" panose="02020603050405020304" pitchFamily="18" charset="0"/>
                <a:cs typeface="Times New Roman" panose="02020603050405020304" pitchFamily="18" charset="0"/>
                <a:sym typeface="+mn-ea"/>
              </a:rPr>
              <a:t>Câu</a:t>
            </a:r>
            <a:r>
              <a:rPr sz="2400" b="1" dirty="0">
                <a:latin typeface="Times New Roman" panose="02020603050405020304" pitchFamily="18" charset="0"/>
                <a:cs typeface="Times New Roman" panose="02020603050405020304" pitchFamily="18" charset="0"/>
                <a:sym typeface="+mn-ea"/>
              </a:rPr>
              <a:t>3</a:t>
            </a:r>
            <a:r>
              <a:rPr lang="en-US" sz="2400" b="1" dirty="0">
                <a:latin typeface="Arial" panose="020B0604020202020204" pitchFamily="34" charset="0"/>
                <a:cs typeface="Arial" panose="020B0604020202020204" pitchFamily="34" charset="0"/>
                <a:sym typeface="+mn-ea"/>
              </a:rPr>
              <a:t>. N</a:t>
            </a:r>
            <a:r>
              <a:rPr sz="2400" b="1" dirty="0">
                <a:latin typeface="Times New Roman" panose="02020603050405020304" pitchFamily="18" charset="0"/>
                <a:cs typeface="Times New Roman" panose="02020603050405020304" pitchFamily="18" charset="0"/>
                <a:sym typeface="+mn-ea"/>
              </a:rPr>
              <a:t>hân tố sinh thái  </a:t>
            </a:r>
            <a:r>
              <a:rPr lang="en-US" sz="2400" b="1" dirty="0">
                <a:latin typeface="Times New Roman" panose="02020603050405020304" pitchFamily="18" charset="0"/>
                <a:cs typeface="Times New Roman" panose="02020603050405020304" pitchFamily="18" charset="0"/>
                <a:sym typeface="+mn-ea"/>
              </a:rPr>
              <a:t>là gì?</a:t>
            </a:r>
            <a:br>
              <a:rPr lang="en-US" sz="2400" b="1" dirty="0">
                <a:latin typeface="Times New Roman" panose="02020603050405020304" pitchFamily="18" charset="0"/>
                <a:cs typeface="Times New Roman" panose="02020603050405020304" pitchFamily="18" charset="0"/>
                <a:sym typeface="+mn-ea"/>
              </a:rPr>
            </a:br>
            <a:r>
              <a:rPr lang="en-US" sz="2400" b="1" dirty="0">
                <a:latin typeface="Times New Roman" panose="02020603050405020304" pitchFamily="18" charset="0"/>
                <a:cs typeface="Times New Roman" panose="02020603050405020304" pitchFamily="18" charset="0"/>
                <a:sym typeface="+mn-ea"/>
              </a:rPr>
              <a:t>a)  Là những yếu tố môi trường tác động lên cơ thể sinh vật.</a:t>
            </a:r>
            <a:br>
              <a:rPr lang="en-US" sz="2400" b="1" dirty="0">
                <a:latin typeface="Times New Roman" panose="02020603050405020304" pitchFamily="18" charset="0"/>
                <a:cs typeface="Times New Roman" panose="02020603050405020304" pitchFamily="18" charset="0"/>
                <a:sym typeface="+mn-ea"/>
              </a:rPr>
            </a:br>
            <a:r>
              <a:rPr lang="en-US" sz="2400" b="1" dirty="0">
                <a:latin typeface="Times New Roman" panose="02020603050405020304" pitchFamily="18" charset="0"/>
                <a:cs typeface="Times New Roman" panose="02020603050405020304" pitchFamily="18" charset="0"/>
                <a:sym typeface="+mn-ea"/>
              </a:rPr>
              <a:t>b) Là nhiệt độ</a:t>
            </a:r>
            <a:br>
              <a:rPr lang="en-US" sz="2400" b="1" dirty="0">
                <a:latin typeface="Times New Roman" panose="02020603050405020304" pitchFamily="18" charset="0"/>
                <a:cs typeface="Times New Roman" panose="02020603050405020304" pitchFamily="18" charset="0"/>
                <a:sym typeface="+mn-ea"/>
              </a:rPr>
            </a:br>
            <a:r>
              <a:rPr lang="en-US" sz="2400" b="1" dirty="0">
                <a:latin typeface="Times New Roman" panose="02020603050405020304" pitchFamily="18" charset="0"/>
                <a:cs typeface="Times New Roman" panose="02020603050405020304" pitchFamily="18" charset="0"/>
                <a:sym typeface="+mn-ea"/>
              </a:rPr>
              <a:t>c) Là gió thổi</a:t>
            </a:r>
            <a:br>
              <a:rPr lang="en-US" sz="2400" b="1" dirty="0">
                <a:latin typeface="Times New Roman" panose="02020603050405020304" pitchFamily="18" charset="0"/>
                <a:cs typeface="Times New Roman" panose="02020603050405020304" pitchFamily="18" charset="0"/>
                <a:sym typeface="+mn-ea"/>
              </a:rPr>
            </a:br>
            <a:r>
              <a:rPr lang="en-US" sz="2400" b="1" dirty="0">
                <a:latin typeface="Times New Roman" panose="02020603050405020304" pitchFamily="18" charset="0"/>
                <a:cs typeface="Times New Roman" panose="02020603050405020304" pitchFamily="18" charset="0"/>
                <a:sym typeface="+mn-ea"/>
              </a:rPr>
              <a:t>d) Là sinh vật khác</a:t>
            </a:r>
            <a:endParaRPr lang="en-US" sz="2400" b="1"/>
          </a:p>
        </p:txBody>
      </p:sp>
      <p:sp>
        <p:nvSpPr>
          <p:cNvPr id="5" name="Text Box 4"/>
          <p:cNvSpPr txBox="1"/>
          <p:nvPr/>
        </p:nvSpPr>
        <p:spPr>
          <a:xfrm>
            <a:off x="346710" y="3069590"/>
            <a:ext cx="8608695" cy="829945"/>
          </a:xfrm>
          <a:prstGeom prst="rect">
            <a:avLst/>
          </a:prstGeom>
          <a:noFill/>
        </p:spPr>
        <p:txBody>
          <a:bodyPr wrap="square" rtlCol="0">
            <a:spAutoFit/>
          </a:bodyPr>
          <a:lstStyle/>
          <a:p>
            <a:r>
              <a:rPr lang="en-US" sz="2400" b="1" dirty="0">
                <a:solidFill>
                  <a:schemeClr val="tx2"/>
                </a:solidFill>
                <a:latin typeface="Times New Roman" panose="02020603050405020304" pitchFamily="18" charset="0"/>
                <a:cs typeface="Times New Roman" panose="02020603050405020304" pitchFamily="18" charset="0"/>
                <a:sym typeface="+mn-ea"/>
              </a:rPr>
              <a:t>Câu 4:Người ta phân thành mấy nhóm nhân tố sinh thái chính?</a:t>
            </a:r>
          </a:p>
          <a:p>
            <a:r>
              <a:rPr lang="en-US" sz="2400" b="1" dirty="0">
                <a:solidFill>
                  <a:schemeClr val="tx2"/>
                </a:solidFill>
                <a:latin typeface="Times New Roman" panose="02020603050405020304" pitchFamily="18" charset="0"/>
                <a:cs typeface="Times New Roman" panose="02020603050405020304" pitchFamily="18" charset="0"/>
                <a:sym typeface="+mn-ea"/>
              </a:rPr>
              <a:t>            Đó là những nhóm nào?</a:t>
            </a:r>
          </a:p>
        </p:txBody>
      </p:sp>
      <p:sp>
        <p:nvSpPr>
          <p:cNvPr id="6" name="Text Box 5"/>
          <p:cNvSpPr txBox="1"/>
          <p:nvPr/>
        </p:nvSpPr>
        <p:spPr>
          <a:xfrm>
            <a:off x="347345" y="3965575"/>
            <a:ext cx="7519670" cy="829945"/>
          </a:xfrm>
          <a:prstGeom prst="rect">
            <a:avLst/>
          </a:prstGeom>
          <a:noFill/>
        </p:spPr>
        <p:txBody>
          <a:bodyPr wrap="square" rtlCol="0">
            <a:spAutoFit/>
          </a:bodyPr>
          <a:lstStyle/>
          <a:p>
            <a:r>
              <a:rPr lang="en-US" sz="2400">
                <a:solidFill>
                  <a:schemeClr val="tx2"/>
                </a:solidFill>
              </a:rPr>
              <a:t> </a:t>
            </a:r>
            <a:r>
              <a:rPr lang="en-US" sz="2400" b="1">
                <a:solidFill>
                  <a:schemeClr val="tx2"/>
                </a:solidFill>
                <a:latin typeface="Times New Roman" panose="02020603050405020304" pitchFamily="18" charset="0"/>
                <a:cs typeface="Times New Roman" panose="02020603050405020304" pitchFamily="18" charset="0"/>
              </a:rPr>
              <a:t>Có 2 Nhóm nhân tố sinh thái là:</a:t>
            </a:r>
          </a:p>
          <a:p>
            <a:r>
              <a:rPr lang="en-US" sz="2400" b="1">
                <a:solidFill>
                  <a:schemeClr val="tx2"/>
                </a:solidFill>
                <a:latin typeface="Times New Roman" panose="02020603050405020304" pitchFamily="18" charset="0"/>
                <a:cs typeface="Times New Roman" panose="02020603050405020304" pitchFamily="18" charset="0"/>
              </a:rPr>
              <a:t> Nhóm nhân tố vô sinh và nhóm nhân tố hữu sinh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P spid="6" grpId="0"/>
      <p:bldP spid="6"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0" y="762000"/>
            <a:ext cx="4495800" cy="5029200"/>
            <a:chOff x="0" y="480"/>
            <a:chExt cx="2832" cy="3168"/>
          </a:xfrm>
        </p:grpSpPr>
        <p:pic>
          <p:nvPicPr>
            <p:cNvPr id="30727" name="Picture 4" descr="ket doi"/>
            <p:cNvPicPr>
              <a:picLocks noChangeAspect="1"/>
            </p:cNvPicPr>
            <p:nvPr/>
          </p:nvPicPr>
          <p:blipFill>
            <a:blip r:embed="rId2"/>
            <a:stretch>
              <a:fillRect/>
            </a:stretch>
          </p:blipFill>
          <p:spPr>
            <a:xfrm>
              <a:off x="0" y="480"/>
              <a:ext cx="2832" cy="2832"/>
            </a:xfrm>
            <a:prstGeom prst="rect">
              <a:avLst/>
            </a:prstGeom>
            <a:noFill/>
            <a:ln w="9525">
              <a:noFill/>
            </a:ln>
          </p:spPr>
        </p:pic>
        <p:sp>
          <p:nvSpPr>
            <p:cNvPr id="30728" name="Text Box 5"/>
            <p:cNvSpPr txBox="1"/>
            <p:nvPr/>
          </p:nvSpPr>
          <p:spPr>
            <a:xfrm>
              <a:off x="0" y="3360"/>
              <a:ext cx="2832" cy="288"/>
            </a:xfrm>
            <a:prstGeom prst="rect">
              <a:avLst/>
            </a:prstGeom>
            <a:noFill/>
            <a:ln w="9525">
              <a:noFill/>
            </a:ln>
          </p:spPr>
          <p:txBody>
            <a:bodyPr>
              <a:spAutoFit/>
            </a:bodyPr>
            <a:lstStyle/>
            <a:p>
              <a:pPr algn="ctr"/>
              <a:r>
                <a:rPr sz="2400" b="1" dirty="0">
                  <a:solidFill>
                    <a:schemeClr val="tx2"/>
                  </a:solidFill>
                  <a:latin typeface="Arial" panose="020B0604020202020204" pitchFamily="34" charset="0"/>
                </a:rPr>
                <a:t>Chim “kết đôi” vào mùa xuân</a:t>
              </a:r>
            </a:p>
          </p:txBody>
        </p:sp>
      </p:grpSp>
      <p:sp>
        <p:nvSpPr>
          <p:cNvPr id="30723" name="Text Box 7"/>
          <p:cNvSpPr txBox="1"/>
          <p:nvPr/>
        </p:nvSpPr>
        <p:spPr>
          <a:xfrm>
            <a:off x="1371600" y="0"/>
            <a:ext cx="6477000" cy="457200"/>
          </a:xfrm>
          <a:prstGeom prst="rect">
            <a:avLst/>
          </a:prstGeom>
          <a:noFill/>
          <a:ln w="9525">
            <a:noFill/>
          </a:ln>
        </p:spPr>
        <p:txBody>
          <a:bodyPr>
            <a:spAutoFit/>
          </a:bodyPr>
          <a:lstStyle/>
          <a:p>
            <a:pPr algn="ctr"/>
            <a:r>
              <a:rPr sz="2400" b="1" dirty="0">
                <a:solidFill>
                  <a:schemeClr val="tx2"/>
                </a:solidFill>
                <a:latin typeface="Arial" panose="020B0604020202020204" pitchFamily="34" charset="0"/>
              </a:rPr>
              <a:t>Ảnh hưởng đến sinh sản của động vật</a:t>
            </a:r>
          </a:p>
        </p:txBody>
      </p:sp>
      <p:grpSp>
        <p:nvGrpSpPr>
          <p:cNvPr id="3" name="Group 11"/>
          <p:cNvGrpSpPr/>
          <p:nvPr/>
        </p:nvGrpSpPr>
        <p:grpSpPr>
          <a:xfrm>
            <a:off x="4648200" y="762000"/>
            <a:ext cx="4191000" cy="4953000"/>
            <a:chOff x="2928" y="480"/>
            <a:chExt cx="2640" cy="3120"/>
          </a:xfrm>
        </p:grpSpPr>
        <p:pic>
          <p:nvPicPr>
            <p:cNvPr id="30725" name="Picture 8" descr="4011"/>
            <p:cNvPicPr>
              <a:picLocks noChangeAspect="1"/>
            </p:cNvPicPr>
            <p:nvPr/>
          </p:nvPicPr>
          <p:blipFill>
            <a:blip r:embed="rId3"/>
            <a:stretch>
              <a:fillRect/>
            </a:stretch>
          </p:blipFill>
          <p:spPr>
            <a:xfrm>
              <a:off x="2928" y="480"/>
              <a:ext cx="2592" cy="2832"/>
            </a:xfrm>
            <a:prstGeom prst="rect">
              <a:avLst/>
            </a:prstGeom>
            <a:noFill/>
            <a:ln w="9525">
              <a:noFill/>
            </a:ln>
          </p:spPr>
        </p:pic>
        <p:sp>
          <p:nvSpPr>
            <p:cNvPr id="30726" name="Text Box 9"/>
            <p:cNvSpPr txBox="1"/>
            <p:nvPr/>
          </p:nvSpPr>
          <p:spPr>
            <a:xfrm>
              <a:off x="3024" y="3312"/>
              <a:ext cx="2544" cy="288"/>
            </a:xfrm>
            <a:prstGeom prst="rect">
              <a:avLst/>
            </a:prstGeom>
            <a:noFill/>
            <a:ln w="9525">
              <a:noFill/>
            </a:ln>
          </p:spPr>
          <p:txBody>
            <a:bodyPr>
              <a:spAutoFit/>
            </a:bodyPr>
            <a:lstStyle/>
            <a:p>
              <a:pPr algn="ctr"/>
              <a:r>
                <a:rPr sz="2400" b="1" dirty="0">
                  <a:solidFill>
                    <a:schemeClr val="tx2"/>
                  </a:solidFill>
                  <a:latin typeface="Arial" panose="020B0604020202020204" pitchFamily="34" charset="0"/>
                </a:rPr>
                <a:t>Gà đẻ trứng vào ban ngày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p:txBody>
          <a:bodyPr vert="horz" wrap="square" lIns="91440" tIns="45720" rIns="91440" bIns="45720" anchor="ctr"/>
          <a:lstStyle/>
          <a:p>
            <a:pPr eaLnBrk="1" hangingPunct="1"/>
            <a:endParaRPr lang="vi-VN" altLang="x-none" dirty="0"/>
          </a:p>
        </p:txBody>
      </p:sp>
      <p:sp>
        <p:nvSpPr>
          <p:cNvPr id="31747" name="Rectangle 5"/>
          <p:cNvSpPr/>
          <p:nvPr/>
        </p:nvSpPr>
        <p:spPr>
          <a:xfrm>
            <a:off x="0" y="990600"/>
            <a:ext cx="4343400" cy="58674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lstStyle/>
          <a:p>
            <a:endParaRPr lang="vi-VN" altLang="x-none" dirty="0">
              <a:latin typeface="Arial" panose="020B0604020202020204" pitchFamily="34" charset="0"/>
            </a:endParaRPr>
          </a:p>
        </p:txBody>
      </p:sp>
      <p:sp>
        <p:nvSpPr>
          <p:cNvPr id="91142" name="Rectangle 6"/>
          <p:cNvSpPr/>
          <p:nvPr/>
        </p:nvSpPr>
        <p:spPr>
          <a:xfrm>
            <a:off x="0" y="1000125"/>
            <a:ext cx="4267200" cy="5705475"/>
          </a:xfrm>
          <a:prstGeom prst="rect">
            <a:avLst/>
          </a:prstGeom>
          <a:noFill/>
          <a:ln w="9525">
            <a:noFill/>
          </a:ln>
        </p:spPr>
        <p:txBody>
          <a:bodyPr>
            <a:spAutoFit/>
          </a:bodyPr>
          <a:lstStyle/>
          <a:p>
            <a:pPr>
              <a:buAutoNum type="romanUcPeriod"/>
            </a:pPr>
            <a:r>
              <a:rPr sz="2300" b="1" u="sng" dirty="0">
                <a:solidFill>
                  <a:schemeClr val="tx2"/>
                </a:solidFill>
                <a:latin typeface="Arial" panose="020B0604020202020204" pitchFamily="34" charset="0"/>
              </a:rPr>
              <a:t>Ảnh hưởng của ánh sáng lên đời sống thực vật:</a:t>
            </a:r>
          </a:p>
          <a:p>
            <a:r>
              <a:rPr sz="2300" b="1" dirty="0">
                <a:solidFill>
                  <a:schemeClr val="tx2"/>
                </a:solidFill>
                <a:latin typeface="Arial" panose="020B0604020202020204" pitchFamily="34" charset="0"/>
              </a:rPr>
              <a:t>II. </a:t>
            </a:r>
            <a:r>
              <a:rPr sz="2300" b="1" u="sng" dirty="0">
                <a:solidFill>
                  <a:schemeClr val="tx2"/>
                </a:solidFill>
                <a:latin typeface="Arial" panose="020B0604020202020204" pitchFamily="34" charset="0"/>
              </a:rPr>
              <a:t>Ảnh hưởng của ánh sáng lên đời sống động vật:</a:t>
            </a:r>
          </a:p>
          <a:p>
            <a:pPr>
              <a:buChar char="-"/>
            </a:pPr>
            <a:r>
              <a:rPr sz="2300" b="1" dirty="0">
                <a:solidFill>
                  <a:schemeClr val="tx2"/>
                </a:solidFill>
                <a:latin typeface="Arial" panose="020B0604020202020204" pitchFamily="34" charset="0"/>
              </a:rPr>
              <a:t>Ánh sáng ảnh hưởng đến khả năng định hướng di chuyển của động vật.</a:t>
            </a:r>
          </a:p>
          <a:p>
            <a:pPr>
              <a:buChar char="-"/>
            </a:pPr>
            <a:r>
              <a:rPr sz="2300" b="1" dirty="0">
                <a:solidFill>
                  <a:schemeClr val="tx2"/>
                </a:solidFill>
                <a:latin typeface="Arial" panose="020B0604020202020204" pitchFamily="34" charset="0"/>
              </a:rPr>
              <a:t>Ngoài ra, ánh sáng còn ảnh hưởng đến:</a:t>
            </a:r>
          </a:p>
          <a:p>
            <a:r>
              <a:rPr sz="2300" b="1" dirty="0">
                <a:solidFill>
                  <a:schemeClr val="tx2"/>
                </a:solidFill>
                <a:latin typeface="Arial" panose="020B0604020202020204" pitchFamily="34" charset="0"/>
              </a:rPr>
              <a:t>+ Hoạt động kiếm ăn.</a:t>
            </a:r>
          </a:p>
          <a:p>
            <a:r>
              <a:rPr sz="2300" b="1" dirty="0">
                <a:solidFill>
                  <a:schemeClr val="tx2"/>
                </a:solidFill>
                <a:latin typeface="Arial" panose="020B0604020202020204" pitchFamily="34" charset="0"/>
              </a:rPr>
              <a:t>+ Khả năng sinh trưởng và sinh sản.</a:t>
            </a:r>
          </a:p>
          <a:p>
            <a:r>
              <a:rPr sz="2300" b="1" dirty="0">
                <a:solidFill>
                  <a:schemeClr val="tx2"/>
                </a:solidFill>
                <a:latin typeface="Arial" panose="020B0604020202020204" pitchFamily="34" charset="0"/>
              </a:rPr>
              <a:t>- Động vật được chia thành 2 nhóm:</a:t>
            </a:r>
          </a:p>
          <a:p>
            <a:r>
              <a:rPr sz="2300" b="1" dirty="0">
                <a:solidFill>
                  <a:schemeClr val="tx2"/>
                </a:solidFill>
                <a:latin typeface="Arial" panose="020B0604020202020204" pitchFamily="34" charset="0"/>
              </a:rPr>
              <a:t>+ Nhóm động vật ưa sáng.</a:t>
            </a:r>
          </a:p>
          <a:p>
            <a:r>
              <a:rPr sz="2300" b="1" dirty="0">
                <a:solidFill>
                  <a:schemeClr val="tx2"/>
                </a:solidFill>
                <a:latin typeface="Arial" panose="020B0604020202020204" pitchFamily="34" charset="0"/>
              </a:rPr>
              <a:t>+ Nhóm động vật ưa tối.</a:t>
            </a:r>
          </a:p>
        </p:txBody>
      </p:sp>
      <p:sp>
        <p:nvSpPr>
          <p:cNvPr id="31750" name="Rectangle 8"/>
          <p:cNvSpPr/>
          <p:nvPr/>
        </p:nvSpPr>
        <p:spPr>
          <a:xfrm>
            <a:off x="4456113" y="1143000"/>
            <a:ext cx="4687887" cy="519113"/>
          </a:xfrm>
          <a:prstGeom prst="rect">
            <a:avLst/>
          </a:prstGeom>
          <a:noFill/>
          <a:ln w="9525">
            <a:noFill/>
          </a:ln>
        </p:spPr>
        <p:txBody>
          <a:bodyPr>
            <a:spAutoFit/>
          </a:bodyPr>
          <a:lstStyle/>
          <a:p>
            <a:endParaRPr lang="vi-VN" altLang="x-none" sz="2800" b="1" dirty="0">
              <a:solidFill>
                <a:srgbClr val="000000"/>
              </a:solidFill>
              <a:latin typeface="Arial" panose="020B0604020202020204" pitchFamily="34" charset="0"/>
            </a:endParaRPr>
          </a:p>
        </p:txBody>
      </p:sp>
      <p:sp>
        <p:nvSpPr>
          <p:cNvPr id="91145" name="Text Box 9"/>
          <p:cNvSpPr txBox="1"/>
          <p:nvPr/>
        </p:nvSpPr>
        <p:spPr>
          <a:xfrm>
            <a:off x="4343400" y="990600"/>
            <a:ext cx="4800600" cy="1570038"/>
          </a:xfrm>
          <a:prstGeom prst="rect">
            <a:avLst/>
          </a:prstGeom>
          <a:noFill/>
          <a:ln w="9525">
            <a:noFill/>
          </a:ln>
        </p:spPr>
        <p:txBody>
          <a:bodyPr>
            <a:spAutoFit/>
          </a:bodyPr>
          <a:lstStyle/>
          <a:p>
            <a:r>
              <a:rPr sz="2400" b="1" i="1" dirty="0">
                <a:solidFill>
                  <a:schemeClr val="tx2"/>
                </a:solidFill>
                <a:latin typeface="Arial" panose="020B0604020202020204" pitchFamily="34" charset="0"/>
              </a:rPr>
              <a:t>Dựa vào khả năng thích nghi với các điều kiện chiếu sáng khác nhau, chia động vật thành mấy nhóm? Kể tên từng nhóm.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1145"/>
                                        </p:tgtEl>
                                        <p:attrNameLst>
                                          <p:attrName>style.visibility</p:attrName>
                                        </p:attrNameLst>
                                      </p:cBhvr>
                                      <p:to>
                                        <p:strVal val="visible"/>
                                      </p:to>
                                    </p:set>
                                    <p:animEffect transition="in" filter="diamond(in)">
                                      <p:cBhvr>
                                        <p:cTn id="7" dur="2000"/>
                                        <p:tgtEl>
                                          <p:spTgt spid="9114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1142">
                                            <p:txEl>
                                              <p:pRg st="6" end="6"/>
                                            </p:txEl>
                                          </p:spTgt>
                                        </p:tgtEl>
                                        <p:attrNameLst>
                                          <p:attrName>style.visibility</p:attrName>
                                        </p:attrNameLst>
                                      </p:cBhvr>
                                      <p:to>
                                        <p:strVal val="visible"/>
                                      </p:to>
                                    </p:set>
                                    <p:anim calcmode="lin" valueType="num">
                                      <p:cBhvr additive="base">
                                        <p:cTn id="12" dur="500" fill="hold"/>
                                        <p:tgtEl>
                                          <p:spTgt spid="91142">
                                            <p:txEl>
                                              <p:pRg st="6" end="6"/>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114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1142">
                                            <p:txEl>
                                              <p:pRg st="7" end="7"/>
                                            </p:txEl>
                                          </p:spTgt>
                                        </p:tgtEl>
                                        <p:attrNameLst>
                                          <p:attrName>style.visibility</p:attrName>
                                        </p:attrNameLst>
                                      </p:cBhvr>
                                      <p:to>
                                        <p:strVal val="visible"/>
                                      </p:to>
                                    </p:set>
                                    <p:anim calcmode="lin" valueType="num">
                                      <p:cBhvr additive="base">
                                        <p:cTn id="18" dur="500" fill="hold"/>
                                        <p:tgtEl>
                                          <p:spTgt spid="91142">
                                            <p:txEl>
                                              <p:pRg st="7" end="7"/>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114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91142">
                                            <p:txEl>
                                              <p:pRg st="8" end="8"/>
                                            </p:txEl>
                                          </p:spTgt>
                                        </p:tgtEl>
                                        <p:attrNameLst>
                                          <p:attrName>style.visibility</p:attrName>
                                        </p:attrNameLst>
                                      </p:cBhvr>
                                      <p:to>
                                        <p:strVal val="visible"/>
                                      </p:to>
                                    </p:set>
                                    <p:anim calcmode="lin" valueType="num">
                                      <p:cBhvr additive="base">
                                        <p:cTn id="24" dur="500" fill="hold"/>
                                        <p:tgtEl>
                                          <p:spTgt spid="91142">
                                            <p:txEl>
                                              <p:pRg st="8" end="8"/>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114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62" name="Text Box 22"/>
          <p:cNvSpPr txBox="1"/>
          <p:nvPr/>
        </p:nvSpPr>
        <p:spPr>
          <a:xfrm>
            <a:off x="0" y="0"/>
            <a:ext cx="9372600" cy="442913"/>
          </a:xfrm>
          <a:prstGeom prst="rect">
            <a:avLst/>
          </a:prstGeom>
          <a:noFill/>
          <a:ln w="9525">
            <a:noFill/>
          </a:ln>
        </p:spPr>
        <p:txBody>
          <a:bodyPr>
            <a:spAutoFit/>
          </a:bodyPr>
          <a:lstStyle/>
          <a:p>
            <a:pPr algn="ctr"/>
            <a:r>
              <a:rPr sz="2300" b="1" dirty="0">
                <a:solidFill>
                  <a:schemeClr val="tx2"/>
                </a:solidFill>
                <a:latin typeface="Arial" panose="020B0604020202020204" pitchFamily="34" charset="0"/>
              </a:rPr>
              <a:t>Hoàn thành bài tập sau bằng cách ghép cột tương ứng, thích hợp</a:t>
            </a:r>
          </a:p>
        </p:txBody>
      </p:sp>
      <p:graphicFrame>
        <p:nvGraphicFramePr>
          <p:cNvPr id="87175" name="Group 135"/>
          <p:cNvGraphicFramePr>
            <a:graphicFrameLocks noGrp="1"/>
          </p:cNvGraphicFramePr>
          <p:nvPr>
            <p:ph idx="1"/>
            <p:extLst>
              <p:ext uri="{D42A27DB-BD31-4B8C-83A1-F6EECF244321}">
                <p14:modId xmlns:p14="http://schemas.microsoft.com/office/powerpoint/2010/main" val="2336012410"/>
              </p:ext>
            </p:extLst>
          </p:nvPr>
        </p:nvGraphicFramePr>
        <p:xfrm>
          <a:off x="31750" y="533400"/>
          <a:ext cx="9067800" cy="4081620"/>
        </p:xfrm>
        <a:graphic>
          <a:graphicData uri="http://schemas.openxmlformats.org/drawingml/2006/table">
            <a:tbl>
              <a:tblPr/>
              <a:tblGrid>
                <a:gridCol w="2286000">
                  <a:extLst>
                    <a:ext uri="{9D8B030D-6E8A-4147-A177-3AD203B41FA5}">
                      <a16:colId xmlns:a16="http://schemas.microsoft.com/office/drawing/2014/main" val="20000"/>
                    </a:ext>
                  </a:extLst>
                </a:gridCol>
                <a:gridCol w="6781800">
                  <a:extLst>
                    <a:ext uri="{9D8B030D-6E8A-4147-A177-3AD203B41FA5}">
                      <a16:colId xmlns:a16="http://schemas.microsoft.com/office/drawing/2014/main" val="20001"/>
                    </a:ext>
                  </a:extLst>
                </a:gridCol>
              </a:tblGrid>
              <a:tr h="533232">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a:ln>
                            <a:noFill/>
                          </a:ln>
                          <a:solidFill>
                            <a:schemeClr val="tx2"/>
                          </a:solidFill>
                          <a:effectLst/>
                          <a:latin typeface="Arial" panose="020B0604020202020204" pitchFamily="34" charset="0"/>
                        </a:rPr>
                        <a:t>Cột A</a:t>
                      </a:r>
                    </a:p>
                  </a:txBody>
                  <a:tcPr marT="45706" marB="45706"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a:ln>
                            <a:noFill/>
                          </a:ln>
                          <a:solidFill>
                            <a:schemeClr val="tx2"/>
                          </a:solidFill>
                          <a:effectLst/>
                          <a:latin typeface="Arial" panose="020B0604020202020204" pitchFamily="34" charset="0"/>
                        </a:rPr>
                        <a:t>Cột B</a:t>
                      </a:r>
                    </a:p>
                  </a:txBody>
                  <a:tcPr marT="45706" marB="45706"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651575">
                <a:tc>
                  <a:txBody>
                    <a:bodyPr/>
                    <a:lstStyle/>
                    <a:p>
                      <a:pPr marL="122555" marR="0" lvl="0" indent="-122555" algn="l" defTabSz="914400" rtl="0" eaLnBrk="1" fontAlgn="base" latinLnBrk="0" hangingPunct="1">
                        <a:lnSpc>
                          <a:spcPct val="100000"/>
                        </a:lnSpc>
                        <a:spcBef>
                          <a:spcPct val="20000"/>
                        </a:spcBef>
                        <a:spcAft>
                          <a:spcPct val="0"/>
                        </a:spcAft>
                        <a:buClrTx/>
                        <a:buSzTx/>
                        <a:buFontTx/>
                        <a:buAutoNum type="arabicPeriod"/>
                      </a:pPr>
                      <a:r>
                        <a:rPr kumimoji="0" lang="en-US" sz="2400" b="1" i="0" u="none" strike="noStrike" cap="none" normalizeH="0" baseline="0">
                          <a:ln>
                            <a:noFill/>
                          </a:ln>
                          <a:solidFill>
                            <a:schemeClr val="tx2"/>
                          </a:solidFill>
                          <a:effectLst/>
                          <a:latin typeface="Arial" panose="020B0604020202020204" pitchFamily="34" charset="0"/>
                        </a:rPr>
                        <a:t> Nhóm động vật ưa sáng.</a:t>
                      </a:r>
                    </a:p>
                    <a:p>
                      <a:pPr marL="122555" marR="0" lvl="0" indent="-122555" algn="l" defTabSz="914400" rtl="0" eaLnBrk="1" fontAlgn="base" latinLnBrk="0" hangingPunct="1">
                        <a:lnSpc>
                          <a:spcPct val="100000"/>
                        </a:lnSpc>
                        <a:spcBef>
                          <a:spcPct val="20000"/>
                        </a:spcBef>
                        <a:spcAft>
                          <a:spcPct val="0"/>
                        </a:spcAft>
                        <a:buClrTx/>
                        <a:buSzTx/>
                        <a:buFontTx/>
                        <a:buNone/>
                      </a:pPr>
                      <a:endParaRPr kumimoji="0" lang="en-US" sz="2400" b="1" i="0" u="none" strike="noStrike" cap="none" normalizeH="0" baseline="0">
                        <a:ln>
                          <a:noFill/>
                        </a:ln>
                        <a:solidFill>
                          <a:schemeClr val="tx2"/>
                        </a:solidFill>
                        <a:effectLst/>
                        <a:latin typeface="Arial" panose="020B0604020202020204" pitchFamily="34" charset="0"/>
                      </a:endParaRPr>
                    </a:p>
                    <a:p>
                      <a:pPr marL="122555" marR="0" lvl="0" indent="-122555" algn="l"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a:ln>
                            <a:noFill/>
                          </a:ln>
                          <a:solidFill>
                            <a:schemeClr val="tx2"/>
                          </a:solidFill>
                          <a:effectLst/>
                          <a:latin typeface="Arial" panose="020B0604020202020204" pitchFamily="34" charset="0"/>
                        </a:rPr>
                        <a:t>2. Nhóm động vật ưa tối.</a:t>
                      </a:r>
                    </a:p>
                  </a:txBody>
                  <a:tcPr marT="45706" marB="45706"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168275" marR="0" lvl="0" indent="-168275" algn="l" defTabSz="914400" rtl="0" eaLnBrk="1" fontAlgn="base" latinLnBrk="0" hangingPunct="1">
                        <a:lnSpc>
                          <a:spcPct val="100000"/>
                        </a:lnSpc>
                        <a:spcBef>
                          <a:spcPct val="20000"/>
                        </a:spcBef>
                        <a:spcAft>
                          <a:spcPct val="0"/>
                        </a:spcAft>
                        <a:buClrTx/>
                        <a:buSzTx/>
                        <a:buFontTx/>
                        <a:buAutoNum type="alphaLcPeriod"/>
                      </a:pPr>
                      <a:r>
                        <a:rPr kumimoji="0" lang="en-US" sz="2400" b="1" i="0" u="none" strike="noStrike" cap="none" normalizeH="0" baseline="0">
                          <a:ln>
                            <a:noFill/>
                          </a:ln>
                          <a:solidFill>
                            <a:schemeClr val="tx2"/>
                          </a:solidFill>
                          <a:effectLst/>
                          <a:latin typeface="Arial" panose="020B0604020202020204" pitchFamily="34" charset="0"/>
                        </a:rPr>
                        <a:t> Những động vật hoạt động ban đêm.</a:t>
                      </a:r>
                    </a:p>
                    <a:p>
                      <a:pPr marL="168275" marR="0" lvl="0" indent="-168275" algn="l" defTabSz="914400" rtl="0" eaLnBrk="1" fontAlgn="base" latinLnBrk="0" hangingPunct="1">
                        <a:lnSpc>
                          <a:spcPct val="100000"/>
                        </a:lnSpc>
                        <a:spcBef>
                          <a:spcPct val="20000"/>
                        </a:spcBef>
                        <a:spcAft>
                          <a:spcPct val="0"/>
                        </a:spcAft>
                        <a:buClrTx/>
                        <a:buSzTx/>
                        <a:buFontTx/>
                        <a:buAutoNum type="alphaLcPeriod"/>
                      </a:pPr>
                      <a:r>
                        <a:rPr kumimoji="0" lang="en-US" sz="2400" b="1" i="0" u="none" strike="noStrike" cap="none" normalizeH="0" baseline="0">
                          <a:ln>
                            <a:noFill/>
                          </a:ln>
                          <a:solidFill>
                            <a:schemeClr val="tx2"/>
                          </a:solidFill>
                          <a:effectLst/>
                          <a:latin typeface="Arial" panose="020B0604020202020204" pitchFamily="34" charset="0"/>
                        </a:rPr>
                        <a:t> VD: giun đất, ếch, thằn lằn, dơi,….</a:t>
                      </a:r>
                    </a:p>
                    <a:p>
                      <a:pPr marL="168275" marR="0" lvl="0" indent="-168275" algn="l" defTabSz="914400" rtl="0" eaLnBrk="1" fontAlgn="base" latinLnBrk="0" hangingPunct="1">
                        <a:lnSpc>
                          <a:spcPct val="100000"/>
                        </a:lnSpc>
                        <a:spcBef>
                          <a:spcPct val="20000"/>
                        </a:spcBef>
                        <a:spcAft>
                          <a:spcPct val="0"/>
                        </a:spcAft>
                        <a:buClrTx/>
                        <a:buSzTx/>
                        <a:buFontTx/>
                        <a:buAutoNum type="alphaLcPeriod"/>
                      </a:pPr>
                      <a:r>
                        <a:rPr kumimoji="0" lang="en-US" sz="2400" b="1" i="0" u="none" strike="noStrike" cap="none" normalizeH="0" baseline="0">
                          <a:ln>
                            <a:noFill/>
                          </a:ln>
                          <a:solidFill>
                            <a:schemeClr val="tx2"/>
                          </a:solidFill>
                          <a:effectLst/>
                          <a:latin typeface="Arial" panose="020B0604020202020204" pitchFamily="34" charset="0"/>
                        </a:rPr>
                        <a:t> Những động vật hoạt động ban ngày.</a:t>
                      </a:r>
                    </a:p>
                    <a:p>
                      <a:pPr marL="168275" marR="0" lvl="0" indent="-168275" algn="l" defTabSz="914400" rtl="0" eaLnBrk="1" fontAlgn="base" latinLnBrk="0" hangingPunct="1">
                        <a:lnSpc>
                          <a:spcPct val="100000"/>
                        </a:lnSpc>
                        <a:spcBef>
                          <a:spcPct val="20000"/>
                        </a:spcBef>
                        <a:spcAft>
                          <a:spcPct val="0"/>
                        </a:spcAft>
                        <a:buClrTx/>
                        <a:buSzTx/>
                        <a:buFontTx/>
                        <a:buAutoNum type="alphaLcPeriod"/>
                      </a:pPr>
                      <a:r>
                        <a:rPr kumimoji="0" lang="en-US" sz="2400" b="1" i="0" u="none" strike="noStrike" cap="none" normalizeH="0" baseline="0">
                          <a:ln>
                            <a:noFill/>
                          </a:ln>
                          <a:solidFill>
                            <a:schemeClr val="tx2"/>
                          </a:solidFill>
                          <a:effectLst/>
                          <a:latin typeface="Arial" panose="020B0604020202020204" pitchFamily="34" charset="0"/>
                        </a:rPr>
                        <a:t> Động vật sống trong hang, trong đất.</a:t>
                      </a:r>
                    </a:p>
                    <a:p>
                      <a:pPr marL="168275" marR="0" lvl="0" indent="-168275" algn="l" defTabSz="914400" rtl="0" eaLnBrk="1" fontAlgn="base" latinLnBrk="0" hangingPunct="1">
                        <a:lnSpc>
                          <a:spcPct val="100000"/>
                        </a:lnSpc>
                        <a:spcBef>
                          <a:spcPct val="20000"/>
                        </a:spcBef>
                        <a:spcAft>
                          <a:spcPct val="0"/>
                        </a:spcAft>
                        <a:buClrTx/>
                        <a:buSzTx/>
                        <a:buFontTx/>
                        <a:buAutoNum type="alphaLcPeriod"/>
                      </a:pPr>
                      <a:r>
                        <a:rPr kumimoji="0" lang="en-US" sz="2400" b="1" i="0" u="none" strike="noStrike" cap="none" normalizeH="0" baseline="0">
                          <a:ln>
                            <a:noFill/>
                          </a:ln>
                          <a:solidFill>
                            <a:schemeClr val="tx2"/>
                          </a:solidFill>
                          <a:effectLst/>
                          <a:latin typeface="Arial" panose="020B0604020202020204" pitchFamily="34" charset="0"/>
                        </a:rPr>
                        <a:t> VD: chích chòe, trâu, gà, bìm bịp, …</a:t>
                      </a:r>
                    </a:p>
                    <a:p>
                      <a:pPr marL="168275" marR="0" lvl="0" indent="-168275" algn="l" defTabSz="914400" rtl="0" eaLnBrk="1" fontAlgn="base" latinLnBrk="0" hangingPunct="1">
                        <a:lnSpc>
                          <a:spcPct val="100000"/>
                        </a:lnSpc>
                        <a:spcBef>
                          <a:spcPct val="20000"/>
                        </a:spcBef>
                        <a:spcAft>
                          <a:spcPct val="0"/>
                        </a:spcAft>
                        <a:buClrTx/>
                        <a:buSzTx/>
                        <a:buFontTx/>
                        <a:buAutoNum type="alphaLcPeriod"/>
                      </a:pPr>
                      <a:r>
                        <a:rPr kumimoji="0" lang="en-US" sz="2400" b="1" i="0" u="none" strike="noStrike" cap="none" normalizeH="0" baseline="0">
                          <a:ln>
                            <a:noFill/>
                          </a:ln>
                          <a:solidFill>
                            <a:schemeClr val="tx2"/>
                          </a:solidFill>
                          <a:effectLst/>
                          <a:latin typeface="Arial" panose="020B0604020202020204" pitchFamily="34" charset="0"/>
                        </a:rPr>
                        <a:t> Động vật sống ở vùng nước sâu (đáy biển).</a:t>
                      </a:r>
                    </a:p>
                  </a:txBody>
                  <a:tcPr marT="45706" marB="45706"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896656">
                <a:tc gridSpan="2">
                  <a:txBody>
                    <a:bodyPr/>
                    <a:lstStyle/>
                    <a:p>
                      <a:pPr marL="122555" marR="0" lvl="0" indent="-122555" algn="l"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a:ln>
                            <a:noFill/>
                          </a:ln>
                          <a:solidFill>
                            <a:schemeClr val="tx2"/>
                          </a:solidFill>
                          <a:effectLst/>
                          <a:latin typeface="Arial" panose="020B0604020202020204" pitchFamily="34" charset="0"/>
                        </a:rPr>
                        <a:t>Đáp án: </a:t>
                      </a:r>
                    </a:p>
                    <a:p>
                      <a:pPr marL="122555" marR="0" lvl="0" indent="-122555" algn="l"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a:ln>
                            <a:noFill/>
                          </a:ln>
                          <a:solidFill>
                            <a:schemeClr val="tx2"/>
                          </a:solidFill>
                          <a:effectLst/>
                          <a:latin typeface="Arial" panose="020B0604020202020204" pitchFamily="34" charset="0"/>
                        </a:rPr>
                        <a:t>               </a:t>
                      </a:r>
                    </a:p>
                  </a:txBody>
                  <a:tcPr marT="45706" marB="45706"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87176" name="Rectangle 136"/>
          <p:cNvSpPr/>
          <p:nvPr/>
        </p:nvSpPr>
        <p:spPr>
          <a:xfrm>
            <a:off x="1371600" y="3625850"/>
            <a:ext cx="4572000" cy="946150"/>
          </a:xfrm>
          <a:prstGeom prst="rect">
            <a:avLst/>
          </a:prstGeom>
          <a:noFill/>
          <a:ln w="9525">
            <a:noFill/>
          </a:ln>
        </p:spPr>
        <p:txBody>
          <a:bodyPr>
            <a:spAutoFit/>
          </a:bodyPr>
          <a:lstStyle/>
          <a:p>
            <a:r>
              <a:rPr sz="2800" b="1" dirty="0">
                <a:solidFill>
                  <a:schemeClr val="tx2"/>
                </a:solidFill>
                <a:latin typeface="Arial" panose="020B0604020202020204" pitchFamily="34" charset="0"/>
              </a:rPr>
              <a:t>1 – c, e</a:t>
            </a:r>
          </a:p>
          <a:p>
            <a:r>
              <a:rPr sz="2800" b="1" dirty="0">
                <a:solidFill>
                  <a:schemeClr val="tx2"/>
                </a:solidFill>
                <a:latin typeface="Arial" panose="020B0604020202020204" pitchFamily="34" charset="0"/>
              </a:rPr>
              <a:t>2 – a, d, f, 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7062"/>
                                        </p:tgtEl>
                                        <p:attrNameLst>
                                          <p:attrName>style.visibility</p:attrName>
                                        </p:attrNameLst>
                                      </p:cBhvr>
                                      <p:to>
                                        <p:strVal val="visible"/>
                                      </p:to>
                                    </p:set>
                                    <p:animEffect transition="in" filter="diamond(in)">
                                      <p:cBhvr>
                                        <p:cTn id="7" dur="2000"/>
                                        <p:tgtEl>
                                          <p:spTgt spid="8706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7175"/>
                                        </p:tgtEl>
                                        <p:attrNameLst>
                                          <p:attrName>style.visibility</p:attrName>
                                        </p:attrNameLst>
                                      </p:cBhvr>
                                      <p:to>
                                        <p:strVal val="visible"/>
                                      </p:to>
                                    </p:set>
                                    <p:anim calcmode="lin" valueType="num">
                                      <p:cBhvr additive="base">
                                        <p:cTn id="12" dur="500" fill="hold"/>
                                        <p:tgtEl>
                                          <p:spTgt spid="87175"/>
                                        </p:tgtEl>
                                        <p:attrNameLst>
                                          <p:attrName>ppt_x</p:attrName>
                                        </p:attrNameLst>
                                      </p:cBhvr>
                                      <p:tavLst>
                                        <p:tav tm="0">
                                          <p:val>
                                            <p:strVal val="#ppt_x"/>
                                          </p:val>
                                        </p:tav>
                                        <p:tav tm="100000">
                                          <p:val>
                                            <p:strVal val="#ppt_x"/>
                                          </p:val>
                                        </p:tav>
                                      </p:tavLst>
                                    </p:anim>
                                    <p:anim calcmode="lin" valueType="num">
                                      <p:cBhvr additive="base">
                                        <p:cTn id="13" dur="500" fill="hold"/>
                                        <p:tgtEl>
                                          <p:spTgt spid="8717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87176">
                                            <p:txEl>
                                              <p:pRg st="0" end="0"/>
                                            </p:txEl>
                                          </p:spTgt>
                                        </p:tgtEl>
                                        <p:attrNameLst>
                                          <p:attrName>style.visibility</p:attrName>
                                        </p:attrNameLst>
                                      </p:cBhvr>
                                      <p:to>
                                        <p:strVal val="visible"/>
                                      </p:to>
                                    </p:set>
                                    <p:animEffect transition="in" filter="diamond(in)">
                                      <p:cBhvr>
                                        <p:cTn id="18" dur="2000"/>
                                        <p:tgtEl>
                                          <p:spTgt spid="8717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87176">
                                            <p:txEl>
                                              <p:pRg st="1" end="1"/>
                                            </p:txEl>
                                          </p:spTgt>
                                        </p:tgtEl>
                                        <p:attrNameLst>
                                          <p:attrName>style.visibility</p:attrName>
                                        </p:attrNameLst>
                                      </p:cBhvr>
                                      <p:to>
                                        <p:strVal val="visible"/>
                                      </p:to>
                                    </p:set>
                                    <p:animEffect transition="in" filter="diamond(in)">
                                      <p:cBhvr>
                                        <p:cTn id="23" dur="2000"/>
                                        <p:tgtEl>
                                          <p:spTgt spid="8717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6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p:cNvSpPr txBox="1"/>
          <p:nvPr/>
        </p:nvSpPr>
        <p:spPr>
          <a:xfrm>
            <a:off x="669925" y="0"/>
            <a:ext cx="2757488" cy="457200"/>
          </a:xfrm>
          <a:prstGeom prst="rect">
            <a:avLst/>
          </a:prstGeom>
          <a:noFill/>
          <a:ln w="9525">
            <a:noFill/>
          </a:ln>
        </p:spPr>
        <p:txBody>
          <a:bodyPr wrap="none">
            <a:spAutoFit/>
          </a:bodyPr>
          <a:lstStyle/>
          <a:p>
            <a:pPr algn="ctr"/>
            <a:r>
              <a:rPr sz="2400" b="1" dirty="0">
                <a:solidFill>
                  <a:schemeClr val="tx2"/>
                </a:solidFill>
                <a:latin typeface="Arial" panose="020B0604020202020204" pitchFamily="34" charset="0"/>
              </a:rPr>
              <a:t>Động vật ưa sáng</a:t>
            </a:r>
          </a:p>
        </p:txBody>
      </p:sp>
      <p:pic>
        <p:nvPicPr>
          <p:cNvPr id="39941" name="Picture 5" descr="24H_233537187"/>
          <p:cNvPicPr>
            <a:picLocks noChangeAspect="1"/>
          </p:cNvPicPr>
          <p:nvPr/>
        </p:nvPicPr>
        <p:blipFill>
          <a:blip r:embed="rId2"/>
          <a:stretch>
            <a:fillRect/>
          </a:stretch>
        </p:blipFill>
        <p:spPr>
          <a:xfrm>
            <a:off x="381000" y="685800"/>
            <a:ext cx="3962400" cy="2743200"/>
          </a:xfrm>
          <a:prstGeom prst="rect">
            <a:avLst/>
          </a:prstGeom>
          <a:noFill/>
          <a:ln w="9525">
            <a:noFill/>
          </a:ln>
        </p:spPr>
      </p:pic>
      <p:pic>
        <p:nvPicPr>
          <p:cNvPr id="39943" name="Picture 7" descr="bò"/>
          <p:cNvPicPr>
            <a:picLocks noChangeAspect="1"/>
          </p:cNvPicPr>
          <p:nvPr/>
        </p:nvPicPr>
        <p:blipFill>
          <a:blip r:embed="rId3"/>
          <a:stretch>
            <a:fillRect/>
          </a:stretch>
        </p:blipFill>
        <p:spPr>
          <a:xfrm>
            <a:off x="3200400" y="533400"/>
            <a:ext cx="4114800" cy="3810000"/>
          </a:xfrm>
          <a:prstGeom prst="rect">
            <a:avLst/>
          </a:prstGeom>
          <a:noFill/>
          <a:ln w="9525">
            <a:noFill/>
          </a:ln>
        </p:spPr>
      </p:pic>
      <p:pic>
        <p:nvPicPr>
          <p:cNvPr id="39944" name="Picture 8" descr="images"/>
          <p:cNvPicPr>
            <a:picLocks noChangeAspect="1"/>
          </p:cNvPicPr>
          <p:nvPr/>
        </p:nvPicPr>
        <p:blipFill>
          <a:blip r:embed="rId4"/>
          <a:stretch>
            <a:fillRect/>
          </a:stretch>
        </p:blipFill>
        <p:spPr>
          <a:xfrm>
            <a:off x="2514600" y="685800"/>
            <a:ext cx="3733800" cy="2743200"/>
          </a:xfrm>
          <a:prstGeom prst="rect">
            <a:avLst/>
          </a:prstGeom>
          <a:noFill/>
          <a:ln w="9525">
            <a:noFill/>
          </a:ln>
        </p:spPr>
      </p:pic>
      <p:pic>
        <p:nvPicPr>
          <p:cNvPr id="39945" name="Picture 9" descr="gadongtao"/>
          <p:cNvPicPr>
            <a:picLocks noChangeAspect="1"/>
          </p:cNvPicPr>
          <p:nvPr/>
        </p:nvPicPr>
        <p:blipFill>
          <a:blip r:embed="rId5"/>
          <a:stretch>
            <a:fillRect/>
          </a:stretch>
        </p:blipFill>
        <p:spPr>
          <a:xfrm>
            <a:off x="304800" y="381000"/>
            <a:ext cx="4038600" cy="2987675"/>
          </a:xfrm>
          <a:prstGeom prst="rect">
            <a:avLst/>
          </a:prstGeom>
          <a:noFill/>
          <a:ln w="9525">
            <a:noFill/>
          </a:ln>
        </p:spPr>
      </p:pic>
      <p:pic>
        <p:nvPicPr>
          <p:cNvPr id="39946" name="Picture 10" descr="vit"/>
          <p:cNvPicPr>
            <a:picLocks noChangeAspect="1"/>
          </p:cNvPicPr>
          <p:nvPr/>
        </p:nvPicPr>
        <p:blipFill>
          <a:blip r:embed="rId6"/>
          <a:stretch>
            <a:fillRect/>
          </a:stretch>
        </p:blipFill>
        <p:spPr>
          <a:xfrm>
            <a:off x="4419600" y="457200"/>
            <a:ext cx="3962400" cy="2971800"/>
          </a:xfrm>
          <a:prstGeom prst="rect">
            <a:avLst/>
          </a:prstGeom>
          <a:noFill/>
          <a:ln w="9525">
            <a:noFill/>
          </a:ln>
        </p:spPr>
      </p:pic>
      <p:pic>
        <p:nvPicPr>
          <p:cNvPr id="39947" name="Picture 11" descr="khỉ"/>
          <p:cNvPicPr>
            <a:picLocks noChangeAspect="1"/>
          </p:cNvPicPr>
          <p:nvPr/>
        </p:nvPicPr>
        <p:blipFill>
          <a:blip r:embed="rId7"/>
          <a:stretch>
            <a:fillRect/>
          </a:stretch>
        </p:blipFill>
        <p:spPr>
          <a:xfrm>
            <a:off x="381000" y="457200"/>
            <a:ext cx="3952875" cy="2967038"/>
          </a:xfrm>
          <a:prstGeom prst="rect">
            <a:avLst/>
          </a:prstGeom>
          <a:noFill/>
          <a:ln w="9525" cap="flat" cmpd="sng">
            <a:solidFill>
              <a:srgbClr val="FF3300"/>
            </a:solidFill>
            <a:prstDash val="solid"/>
            <a:miter/>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9941"/>
                                        </p:tgtEl>
                                        <p:attrNameLst>
                                          <p:attrName>style.visibility</p:attrName>
                                        </p:attrNameLst>
                                      </p:cBhvr>
                                      <p:to>
                                        <p:strVal val="visible"/>
                                      </p:to>
                                    </p:set>
                                    <p:animEffect transition="in" filter="diamond(in)">
                                      <p:cBhvr>
                                        <p:cTn id="7" dur="2000"/>
                                        <p:tgtEl>
                                          <p:spTgt spid="3994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39941"/>
                                        </p:tgtEl>
                                      </p:cBhvr>
                                      <p:by x="40000" y="40000"/>
                                    </p:animScale>
                                  </p:childTnLst>
                                </p:cTn>
                              </p:par>
                            </p:childTnLst>
                          </p:cTn>
                        </p:par>
                      </p:childTnLst>
                    </p:cTn>
                  </p:par>
                  <p:par>
                    <p:cTn id="12" fill="hold">
                      <p:stCondLst>
                        <p:cond delay="indefinite"/>
                      </p:stCondLst>
                      <p:childTnLst>
                        <p:par>
                          <p:cTn id="13" fill="hold">
                            <p:stCondLst>
                              <p:cond delay="0"/>
                            </p:stCondLst>
                            <p:childTnLst>
                              <p:par>
                                <p:cTn id="14" presetID="56" presetClass="path" presetSubtype="0" accel="50000" decel="50000" fill="hold" nodeType="clickEffect">
                                  <p:stCondLst>
                                    <p:cond delay="0"/>
                                  </p:stCondLst>
                                  <p:childTnLst>
                                    <p:animMotion origin="layout" path="M -3.33333E-6 5.55112E-17 L -0.16666 0.61111 " pathEditMode="relative" rAng="0" ptsTypes="AA">
                                      <p:cBhvr>
                                        <p:cTn id="15" dur="2000" fill="hold"/>
                                        <p:tgtEl>
                                          <p:spTgt spid="39941"/>
                                        </p:tgtEl>
                                        <p:attrNameLst>
                                          <p:attrName>ppt_x</p:attrName>
                                          <p:attrName>ppt_y</p:attrName>
                                        </p:attrNameLst>
                                      </p:cBhvr>
                                      <p:rCtr x="-8300" y="30600"/>
                                    </p:animMotion>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39944"/>
                                        </p:tgtEl>
                                        <p:attrNameLst>
                                          <p:attrName>style.visibility</p:attrName>
                                        </p:attrNameLst>
                                      </p:cBhvr>
                                      <p:to>
                                        <p:strVal val="visible"/>
                                      </p:to>
                                    </p:set>
                                    <p:animEffect transition="in" filter="diamond(in)">
                                      <p:cBhvr>
                                        <p:cTn id="20" dur="2000"/>
                                        <p:tgtEl>
                                          <p:spTgt spid="3994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nodeType="clickEffect">
                                  <p:stCondLst>
                                    <p:cond delay="0"/>
                                  </p:stCondLst>
                                  <p:childTnLst>
                                    <p:animScale>
                                      <p:cBhvr>
                                        <p:cTn id="24" dur="2000" fill="hold"/>
                                        <p:tgtEl>
                                          <p:spTgt spid="39944"/>
                                        </p:tgtEl>
                                      </p:cBhvr>
                                      <p:by x="40000" y="40000"/>
                                    </p:animScale>
                                  </p:childTnLst>
                                </p:cTn>
                              </p:par>
                            </p:childTnLst>
                          </p:cTn>
                        </p:par>
                      </p:childTnLst>
                    </p:cTn>
                  </p:par>
                  <p:par>
                    <p:cTn id="25" fill="hold">
                      <p:stCondLst>
                        <p:cond delay="indefinite"/>
                      </p:stCondLst>
                      <p:childTnLst>
                        <p:par>
                          <p:cTn id="26" fill="hold">
                            <p:stCondLst>
                              <p:cond delay="0"/>
                            </p:stCondLst>
                            <p:childTnLst>
                              <p:par>
                                <p:cTn id="27" presetID="56" presetClass="path" presetSubtype="0" accel="50000" decel="50000" fill="hold" nodeType="clickEffect">
                                  <p:stCondLst>
                                    <p:cond delay="0"/>
                                  </p:stCondLst>
                                  <p:childTnLst>
                                    <p:animMotion origin="layout" path="M 3.33333E-6 -0.00694 L -0.2125 0.61528 " pathEditMode="relative" rAng="0" ptsTypes="AA">
                                      <p:cBhvr>
                                        <p:cTn id="28" dur="2000" fill="hold"/>
                                        <p:tgtEl>
                                          <p:spTgt spid="39944"/>
                                        </p:tgtEl>
                                        <p:attrNameLst>
                                          <p:attrName>ppt_x</p:attrName>
                                          <p:attrName>ppt_y</p:attrName>
                                        </p:attrNameLst>
                                      </p:cBhvr>
                                      <p:rCtr x="-10600" y="31100"/>
                                    </p:animMotion>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39943"/>
                                        </p:tgtEl>
                                        <p:attrNameLst>
                                          <p:attrName>style.visibility</p:attrName>
                                        </p:attrNameLst>
                                      </p:cBhvr>
                                      <p:to>
                                        <p:strVal val="visible"/>
                                      </p:to>
                                    </p:set>
                                    <p:animEffect transition="in" filter="diamond(in)">
                                      <p:cBhvr>
                                        <p:cTn id="33" dur="2000"/>
                                        <p:tgtEl>
                                          <p:spTgt spid="39943"/>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mph" presetSubtype="0" fill="hold" nodeType="clickEffect">
                                  <p:stCondLst>
                                    <p:cond delay="0"/>
                                  </p:stCondLst>
                                  <p:childTnLst>
                                    <p:animScale>
                                      <p:cBhvr>
                                        <p:cTn id="37" dur="2000" fill="hold"/>
                                        <p:tgtEl>
                                          <p:spTgt spid="39943"/>
                                        </p:tgtEl>
                                      </p:cBhvr>
                                      <p:by x="30000" y="30000"/>
                                    </p:animScale>
                                  </p:childTnLst>
                                </p:cTn>
                              </p:par>
                            </p:childTnLst>
                          </p:cTn>
                        </p:par>
                      </p:childTnLst>
                    </p:cTn>
                  </p:par>
                  <p:par>
                    <p:cTn id="38" fill="hold">
                      <p:stCondLst>
                        <p:cond delay="indefinite"/>
                      </p:stCondLst>
                      <p:childTnLst>
                        <p:par>
                          <p:cTn id="39" fill="hold">
                            <p:stCondLst>
                              <p:cond delay="0"/>
                            </p:stCondLst>
                            <p:childTnLst>
                              <p:par>
                                <p:cTn id="40" presetID="49" presetClass="path" presetSubtype="0" accel="50000" decel="50000" fill="hold" nodeType="clickEffect">
                                  <p:stCondLst>
                                    <p:cond delay="0"/>
                                  </p:stCondLst>
                                  <p:childTnLst>
                                    <p:animMotion origin="layout" path="M -0.00833 -0.00463 L -0.15 0.56203 " pathEditMode="relative" rAng="0" ptsTypes="AA">
                                      <p:cBhvr>
                                        <p:cTn id="41" dur="2000" fill="hold"/>
                                        <p:tgtEl>
                                          <p:spTgt spid="39943"/>
                                        </p:tgtEl>
                                        <p:attrNameLst>
                                          <p:attrName>ppt_x</p:attrName>
                                          <p:attrName>ppt_y</p:attrName>
                                        </p:attrNameLst>
                                      </p:cBhvr>
                                      <p:rCtr x="-7100" y="28300"/>
                                    </p:animMotion>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nodeType="clickEffect">
                                  <p:stCondLst>
                                    <p:cond delay="0"/>
                                  </p:stCondLst>
                                  <p:childTnLst>
                                    <p:set>
                                      <p:cBhvr>
                                        <p:cTn id="45" dur="1" fill="hold">
                                          <p:stCondLst>
                                            <p:cond delay="0"/>
                                          </p:stCondLst>
                                        </p:cTn>
                                        <p:tgtEl>
                                          <p:spTgt spid="39945"/>
                                        </p:tgtEl>
                                        <p:attrNameLst>
                                          <p:attrName>style.visibility</p:attrName>
                                        </p:attrNameLst>
                                      </p:cBhvr>
                                      <p:to>
                                        <p:strVal val="visible"/>
                                      </p:to>
                                    </p:set>
                                    <p:animEffect transition="in" filter="diamond(in)">
                                      <p:cBhvr>
                                        <p:cTn id="46" dur="2000"/>
                                        <p:tgtEl>
                                          <p:spTgt spid="39945"/>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mph" presetSubtype="0" fill="hold" nodeType="clickEffect">
                                  <p:stCondLst>
                                    <p:cond delay="0"/>
                                  </p:stCondLst>
                                  <p:childTnLst>
                                    <p:animScale>
                                      <p:cBhvr>
                                        <p:cTn id="50" dur="2000" fill="hold"/>
                                        <p:tgtEl>
                                          <p:spTgt spid="39945"/>
                                        </p:tgtEl>
                                      </p:cBhvr>
                                      <p:by x="40000" y="40000"/>
                                    </p:animScale>
                                  </p:childTnLst>
                                </p:cTn>
                              </p:par>
                            </p:childTnLst>
                          </p:cTn>
                        </p:par>
                      </p:childTnLst>
                    </p:cTn>
                  </p:par>
                  <p:par>
                    <p:cTn id="51" fill="hold">
                      <p:stCondLst>
                        <p:cond delay="indefinite"/>
                      </p:stCondLst>
                      <p:childTnLst>
                        <p:par>
                          <p:cTn id="52" fill="hold">
                            <p:stCondLst>
                              <p:cond delay="0"/>
                            </p:stCondLst>
                            <p:childTnLst>
                              <p:par>
                                <p:cTn id="53" presetID="56" presetClass="path" presetSubtype="0" accel="50000" decel="50000" fill="hold" nodeType="clickEffect">
                                  <p:stCondLst>
                                    <p:cond delay="0"/>
                                  </p:stCondLst>
                                  <p:childTnLst>
                                    <p:animMotion origin="layout" path="M 3.33333E-6 3.7037E-7 L 0.32916 0.64884 " pathEditMode="relative" rAng="0" ptsTypes="AA">
                                      <p:cBhvr>
                                        <p:cTn id="54" dur="2000" fill="hold"/>
                                        <p:tgtEl>
                                          <p:spTgt spid="39945"/>
                                        </p:tgtEl>
                                        <p:attrNameLst>
                                          <p:attrName>ppt_x</p:attrName>
                                          <p:attrName>ppt_y</p:attrName>
                                        </p:attrNameLst>
                                      </p:cBhvr>
                                      <p:rCtr x="16500" y="32400"/>
                                    </p:animMotion>
                                  </p:childTnLst>
                                </p:cTn>
                              </p:par>
                            </p:childTnLst>
                          </p:cTn>
                        </p:par>
                      </p:childTnLst>
                    </p:cTn>
                  </p:par>
                  <p:par>
                    <p:cTn id="55" fill="hold">
                      <p:stCondLst>
                        <p:cond delay="indefinite"/>
                      </p:stCondLst>
                      <p:childTnLst>
                        <p:par>
                          <p:cTn id="56" fill="hold">
                            <p:stCondLst>
                              <p:cond delay="0"/>
                            </p:stCondLst>
                            <p:childTnLst>
                              <p:par>
                                <p:cTn id="57" presetID="8" presetClass="entr" presetSubtype="16" fill="hold" nodeType="clickEffect">
                                  <p:stCondLst>
                                    <p:cond delay="0"/>
                                  </p:stCondLst>
                                  <p:childTnLst>
                                    <p:set>
                                      <p:cBhvr>
                                        <p:cTn id="58" dur="1" fill="hold">
                                          <p:stCondLst>
                                            <p:cond delay="0"/>
                                          </p:stCondLst>
                                        </p:cTn>
                                        <p:tgtEl>
                                          <p:spTgt spid="39947"/>
                                        </p:tgtEl>
                                        <p:attrNameLst>
                                          <p:attrName>style.visibility</p:attrName>
                                        </p:attrNameLst>
                                      </p:cBhvr>
                                      <p:to>
                                        <p:strVal val="visible"/>
                                      </p:to>
                                    </p:set>
                                    <p:animEffect transition="in" filter="diamond(in)">
                                      <p:cBhvr>
                                        <p:cTn id="59" dur="2000"/>
                                        <p:tgtEl>
                                          <p:spTgt spid="39947"/>
                                        </p:tgtEl>
                                      </p:cBhvr>
                                    </p:animEffect>
                                  </p:childTnLst>
                                </p:cTn>
                              </p:par>
                            </p:childTnLst>
                          </p:cTn>
                        </p:par>
                      </p:childTnLst>
                    </p:cTn>
                  </p:par>
                  <p:par>
                    <p:cTn id="60" fill="hold">
                      <p:stCondLst>
                        <p:cond delay="indefinite"/>
                      </p:stCondLst>
                      <p:childTnLst>
                        <p:par>
                          <p:cTn id="61" fill="hold">
                            <p:stCondLst>
                              <p:cond delay="0"/>
                            </p:stCondLst>
                            <p:childTnLst>
                              <p:par>
                                <p:cTn id="62" presetID="8" presetClass="entr" presetSubtype="16" fill="hold" nodeType="clickEffect">
                                  <p:stCondLst>
                                    <p:cond delay="0"/>
                                  </p:stCondLst>
                                  <p:childTnLst>
                                    <p:set>
                                      <p:cBhvr>
                                        <p:cTn id="63" dur="1" fill="hold">
                                          <p:stCondLst>
                                            <p:cond delay="0"/>
                                          </p:stCondLst>
                                        </p:cTn>
                                        <p:tgtEl>
                                          <p:spTgt spid="39946"/>
                                        </p:tgtEl>
                                        <p:attrNameLst>
                                          <p:attrName>style.visibility</p:attrName>
                                        </p:attrNameLst>
                                      </p:cBhvr>
                                      <p:to>
                                        <p:strVal val="visible"/>
                                      </p:to>
                                    </p:set>
                                    <p:animEffect transition="in" filter="diamond(in)">
                                      <p:cBhvr>
                                        <p:cTn id="64" dur="2000"/>
                                        <p:tgtEl>
                                          <p:spTgt spid="39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3" name="Picture 5" descr="dơi ban dem"/>
          <p:cNvPicPr>
            <a:picLocks noChangeAspect="1"/>
          </p:cNvPicPr>
          <p:nvPr/>
        </p:nvPicPr>
        <p:blipFill>
          <a:blip r:embed="rId2"/>
          <a:stretch>
            <a:fillRect/>
          </a:stretch>
        </p:blipFill>
        <p:spPr>
          <a:xfrm>
            <a:off x="4572000" y="533400"/>
            <a:ext cx="4273550" cy="2819400"/>
          </a:xfrm>
          <a:prstGeom prst="rect">
            <a:avLst/>
          </a:prstGeom>
          <a:noFill/>
          <a:ln w="9525">
            <a:noFill/>
          </a:ln>
        </p:spPr>
      </p:pic>
      <p:pic>
        <p:nvPicPr>
          <p:cNvPr id="37894" name="Picture 6" descr="cú lợn"/>
          <p:cNvPicPr>
            <a:picLocks noChangeAspect="1"/>
          </p:cNvPicPr>
          <p:nvPr/>
        </p:nvPicPr>
        <p:blipFill>
          <a:blip r:embed="rId3"/>
          <a:stretch>
            <a:fillRect/>
          </a:stretch>
        </p:blipFill>
        <p:spPr>
          <a:xfrm>
            <a:off x="4572000" y="3397250"/>
            <a:ext cx="4267200" cy="3200400"/>
          </a:xfrm>
          <a:prstGeom prst="rect">
            <a:avLst/>
          </a:prstGeom>
          <a:noFill/>
          <a:ln w="9525">
            <a:noFill/>
          </a:ln>
        </p:spPr>
      </p:pic>
      <p:pic>
        <p:nvPicPr>
          <p:cNvPr id="37895" name="Picture 7" descr="tiger01"/>
          <p:cNvPicPr>
            <a:picLocks noChangeAspect="1"/>
          </p:cNvPicPr>
          <p:nvPr/>
        </p:nvPicPr>
        <p:blipFill>
          <a:blip r:embed="rId4"/>
          <a:stretch>
            <a:fillRect/>
          </a:stretch>
        </p:blipFill>
        <p:spPr>
          <a:xfrm>
            <a:off x="228600" y="3352800"/>
            <a:ext cx="4191000" cy="3276600"/>
          </a:xfrm>
          <a:prstGeom prst="rect">
            <a:avLst/>
          </a:prstGeom>
          <a:noFill/>
          <a:ln w="9525">
            <a:noFill/>
          </a:ln>
        </p:spPr>
      </p:pic>
      <p:sp>
        <p:nvSpPr>
          <p:cNvPr id="34821" name="Text Box 8"/>
          <p:cNvSpPr txBox="1"/>
          <p:nvPr/>
        </p:nvSpPr>
        <p:spPr>
          <a:xfrm>
            <a:off x="292100" y="0"/>
            <a:ext cx="2417763" cy="457200"/>
          </a:xfrm>
          <a:prstGeom prst="rect">
            <a:avLst/>
          </a:prstGeom>
          <a:noFill/>
          <a:ln w="9525">
            <a:noFill/>
          </a:ln>
        </p:spPr>
        <p:txBody>
          <a:bodyPr wrap="none">
            <a:spAutoFit/>
          </a:bodyPr>
          <a:lstStyle/>
          <a:p>
            <a:pPr algn="ctr"/>
            <a:r>
              <a:rPr sz="2400" b="1" dirty="0">
                <a:solidFill>
                  <a:schemeClr val="tx2"/>
                </a:solidFill>
                <a:latin typeface="Arial" panose="020B0604020202020204" pitchFamily="34" charset="0"/>
              </a:rPr>
              <a:t>Động vật ưa tối</a:t>
            </a:r>
          </a:p>
        </p:txBody>
      </p:sp>
      <p:pic>
        <p:nvPicPr>
          <p:cNvPr id="37898" name="Picture 10" descr="ran_snake"/>
          <p:cNvPicPr>
            <a:picLocks noChangeAspect="1"/>
          </p:cNvPicPr>
          <p:nvPr/>
        </p:nvPicPr>
        <p:blipFill>
          <a:blip r:embed="rId5"/>
          <a:stretch>
            <a:fillRect/>
          </a:stretch>
        </p:blipFill>
        <p:spPr>
          <a:xfrm>
            <a:off x="366713" y="503238"/>
            <a:ext cx="4191000" cy="2849562"/>
          </a:xfrm>
          <a:prstGeom prst="rect">
            <a:avLst/>
          </a:prstGeom>
          <a:noFill/>
          <a:ln w="9525">
            <a:noFill/>
          </a:ln>
        </p:spPr>
      </p:pic>
      <p:pic>
        <p:nvPicPr>
          <p:cNvPr id="37899" name="Picture 11" descr="giun-dat"/>
          <p:cNvPicPr>
            <a:picLocks noChangeAspect="1"/>
          </p:cNvPicPr>
          <p:nvPr/>
        </p:nvPicPr>
        <p:blipFill>
          <a:blip r:embed="rId6"/>
          <a:stretch>
            <a:fillRect/>
          </a:stretch>
        </p:blipFill>
        <p:spPr>
          <a:xfrm>
            <a:off x="228600" y="3429000"/>
            <a:ext cx="4191000" cy="3200400"/>
          </a:xfrm>
          <a:prstGeom prst="rect">
            <a:avLst/>
          </a:prstGeom>
          <a:noFill/>
          <a:ln w="9525">
            <a:noFill/>
          </a:ln>
        </p:spPr>
      </p:pic>
      <p:grpSp>
        <p:nvGrpSpPr>
          <p:cNvPr id="2" name="Group 14"/>
          <p:cNvGrpSpPr/>
          <p:nvPr/>
        </p:nvGrpSpPr>
        <p:grpSpPr>
          <a:xfrm>
            <a:off x="4648200" y="3249613"/>
            <a:ext cx="4186238" cy="3608387"/>
            <a:chOff x="192" y="480"/>
            <a:chExt cx="2637" cy="3278"/>
          </a:xfrm>
        </p:grpSpPr>
        <p:pic>
          <p:nvPicPr>
            <p:cNvPr id="34825" name="Picture 12" descr="sao bien xanh - 8500m duoi muc nuoc bien"/>
            <p:cNvPicPr>
              <a:picLocks noChangeAspect="1"/>
            </p:cNvPicPr>
            <p:nvPr/>
          </p:nvPicPr>
          <p:blipFill>
            <a:blip r:embed="rId7"/>
            <a:stretch>
              <a:fillRect/>
            </a:stretch>
          </p:blipFill>
          <p:spPr>
            <a:xfrm>
              <a:off x="192" y="480"/>
              <a:ext cx="2637" cy="2640"/>
            </a:xfrm>
            <a:prstGeom prst="rect">
              <a:avLst/>
            </a:prstGeom>
            <a:noFill/>
            <a:ln w="9525">
              <a:noFill/>
            </a:ln>
          </p:spPr>
        </p:pic>
        <p:sp>
          <p:nvSpPr>
            <p:cNvPr id="34826" name="Text Box 13"/>
            <p:cNvSpPr txBox="1"/>
            <p:nvPr/>
          </p:nvSpPr>
          <p:spPr>
            <a:xfrm>
              <a:off x="240" y="3120"/>
              <a:ext cx="2400" cy="638"/>
            </a:xfrm>
            <a:prstGeom prst="rect">
              <a:avLst/>
            </a:prstGeom>
            <a:noFill/>
            <a:ln w="9525">
              <a:noFill/>
            </a:ln>
          </p:spPr>
          <p:txBody>
            <a:bodyPr>
              <a:spAutoFit/>
            </a:bodyPr>
            <a:lstStyle/>
            <a:p>
              <a:pPr algn="ctr"/>
              <a:r>
                <a:rPr sz="2000" b="1" dirty="0">
                  <a:latin typeface="Arial" panose="020B0604020202020204" pitchFamily="34" charset="0"/>
                </a:rPr>
                <a:t>Loài sao biển xanh – sống ở độ sâu 8500m</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7893"/>
                                        </p:tgtEl>
                                        <p:attrNameLst>
                                          <p:attrName>style.visibility</p:attrName>
                                        </p:attrNameLst>
                                      </p:cBhvr>
                                      <p:to>
                                        <p:strVal val="visible"/>
                                      </p:to>
                                    </p:set>
                                    <p:animEffect transition="in" filter="box(in)">
                                      <p:cBhvr>
                                        <p:cTn id="7" dur="500"/>
                                        <p:tgtEl>
                                          <p:spTgt spid="3789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7895"/>
                                        </p:tgtEl>
                                        <p:attrNameLst>
                                          <p:attrName>style.visibility</p:attrName>
                                        </p:attrNameLst>
                                      </p:cBhvr>
                                      <p:to>
                                        <p:strVal val="visible"/>
                                      </p:to>
                                    </p:set>
                                    <p:animEffect transition="in" filter="box(in)">
                                      <p:cBhvr>
                                        <p:cTn id="12" dur="500"/>
                                        <p:tgtEl>
                                          <p:spTgt spid="3789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7894"/>
                                        </p:tgtEl>
                                        <p:attrNameLst>
                                          <p:attrName>style.visibility</p:attrName>
                                        </p:attrNameLst>
                                      </p:cBhvr>
                                      <p:to>
                                        <p:strVal val="visible"/>
                                      </p:to>
                                    </p:set>
                                    <p:animEffect transition="in" filter="box(in)">
                                      <p:cBhvr>
                                        <p:cTn id="17" dur="500"/>
                                        <p:tgtEl>
                                          <p:spTgt spid="3789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7898"/>
                                        </p:tgtEl>
                                        <p:attrNameLst>
                                          <p:attrName>style.visibility</p:attrName>
                                        </p:attrNameLst>
                                      </p:cBhvr>
                                      <p:to>
                                        <p:strVal val="visible"/>
                                      </p:to>
                                    </p:set>
                                    <p:animEffect transition="in" filter="box(in)">
                                      <p:cBhvr>
                                        <p:cTn id="22" dur="500"/>
                                        <p:tgtEl>
                                          <p:spTgt spid="37898"/>
                                        </p:tgtEl>
                                      </p:cBhvr>
                                    </p:animEffect>
                                  </p:childTnLst>
                                </p:cTn>
                              </p:par>
                              <p:par>
                                <p:cTn id="23" presetID="4" presetClass="exit" presetSubtype="16" fill="hold" nodeType="withEffect">
                                  <p:stCondLst>
                                    <p:cond delay="0"/>
                                  </p:stCondLst>
                                  <p:childTnLst>
                                    <p:animEffect transition="out" filter="box(in)">
                                      <p:cBhvr>
                                        <p:cTn id="24" dur="500"/>
                                        <p:tgtEl>
                                          <p:spTgt spid="37893"/>
                                        </p:tgtEl>
                                      </p:cBhvr>
                                    </p:animEffect>
                                    <p:set>
                                      <p:cBhvr>
                                        <p:cTn id="25" dur="1" fill="hold">
                                          <p:stCondLst>
                                            <p:cond delay="499"/>
                                          </p:stCondLst>
                                        </p:cTn>
                                        <p:tgtEl>
                                          <p:spTgt spid="37893"/>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diamond(in)">
                                      <p:cBhvr>
                                        <p:cTn id="30" dur="2000"/>
                                        <p:tgtEl>
                                          <p:spTgt spid="2"/>
                                        </p:tgtEl>
                                      </p:cBhvr>
                                    </p:animEffect>
                                  </p:childTnLst>
                                </p:cTn>
                              </p:par>
                              <p:par>
                                <p:cTn id="31" presetID="4" presetClass="exit" presetSubtype="16" fill="hold" nodeType="withEffect">
                                  <p:stCondLst>
                                    <p:cond delay="0"/>
                                  </p:stCondLst>
                                  <p:childTnLst>
                                    <p:animEffect transition="out" filter="box(in)">
                                      <p:cBhvr>
                                        <p:cTn id="32" dur="500"/>
                                        <p:tgtEl>
                                          <p:spTgt spid="37894"/>
                                        </p:tgtEl>
                                      </p:cBhvr>
                                    </p:animEffect>
                                    <p:set>
                                      <p:cBhvr>
                                        <p:cTn id="33" dur="1" fill="hold">
                                          <p:stCondLst>
                                            <p:cond delay="499"/>
                                          </p:stCondLst>
                                        </p:cTn>
                                        <p:tgtEl>
                                          <p:spTgt spid="3789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37899"/>
                                        </p:tgtEl>
                                        <p:attrNameLst>
                                          <p:attrName>style.visibility</p:attrName>
                                        </p:attrNameLst>
                                      </p:cBhvr>
                                      <p:to>
                                        <p:strVal val="visible"/>
                                      </p:to>
                                    </p:set>
                                    <p:animEffect transition="in" filter="diamond(in)">
                                      <p:cBhvr>
                                        <p:cTn id="38" dur="2000"/>
                                        <p:tgtEl>
                                          <p:spTgt spid="37899"/>
                                        </p:tgtEl>
                                      </p:cBhvr>
                                    </p:animEffect>
                                  </p:childTnLst>
                                </p:cTn>
                              </p:par>
                              <p:par>
                                <p:cTn id="39" presetID="8" presetClass="exit" presetSubtype="16" fill="hold" nodeType="withEffect">
                                  <p:stCondLst>
                                    <p:cond delay="0"/>
                                  </p:stCondLst>
                                  <p:childTnLst>
                                    <p:animEffect transition="out" filter="diamond(in)">
                                      <p:cBhvr>
                                        <p:cTn id="40" dur="2000"/>
                                        <p:tgtEl>
                                          <p:spTgt spid="37895"/>
                                        </p:tgtEl>
                                      </p:cBhvr>
                                    </p:animEffect>
                                    <p:set>
                                      <p:cBhvr>
                                        <p:cTn id="41" dur="1" fill="hold">
                                          <p:stCondLst>
                                            <p:cond delay="1999"/>
                                          </p:stCondLst>
                                        </p:cTn>
                                        <p:tgtEl>
                                          <p:spTgt spid="378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35843" name="AutoShape 3"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35844" name="AutoShape 4"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35845" name="AutoShape 5"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35846" name="AutoShape 6"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35847" name="AutoShape 7"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35848" name="AutoShape 8"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pic>
        <p:nvPicPr>
          <p:cNvPr id="35849" name="Picture 9" descr="C"/>
          <p:cNvPicPr>
            <a:picLocks noChangeAspect="1"/>
          </p:cNvPicPr>
          <p:nvPr/>
        </p:nvPicPr>
        <p:blipFill>
          <a:blip r:embed="rId2"/>
          <a:stretch>
            <a:fillRect/>
          </a:stretch>
        </p:blipFill>
        <p:spPr>
          <a:xfrm>
            <a:off x="0" y="0"/>
            <a:ext cx="9144000" cy="6858000"/>
          </a:xfrm>
          <a:prstGeom prst="rect">
            <a:avLst/>
          </a:prstGeom>
          <a:noFill/>
          <a:ln w="9525">
            <a:noFill/>
          </a:ln>
        </p:spPr>
      </p:pic>
      <p:sp>
        <p:nvSpPr>
          <p:cNvPr id="100381" name="Text Box 29"/>
          <p:cNvSpPr txBox="1"/>
          <p:nvPr/>
        </p:nvSpPr>
        <p:spPr>
          <a:xfrm>
            <a:off x="3657600" y="152400"/>
            <a:ext cx="2438400" cy="701675"/>
          </a:xfrm>
          <a:prstGeom prst="rect">
            <a:avLst/>
          </a:prstGeom>
          <a:noFill/>
          <a:ln w="9525">
            <a:noFill/>
          </a:ln>
        </p:spPr>
        <p:txBody>
          <a:bodyPr>
            <a:spAutoFit/>
          </a:bodyPr>
          <a:lstStyle/>
          <a:p>
            <a:pPr eaLnBrk="1" hangingPunct="1">
              <a:spcBef>
                <a:spcPct val="50000"/>
              </a:spcBef>
            </a:pPr>
            <a:r>
              <a:rPr sz="4000" b="1" dirty="0">
                <a:solidFill>
                  <a:srgbClr val="0000CC"/>
                </a:solidFill>
                <a:latin typeface="Times New Roman" panose="02020603050405020304" pitchFamily="18" charset="0"/>
              </a:rPr>
              <a:t>Ánh sáng</a:t>
            </a:r>
            <a:endParaRPr sz="4000" b="1" dirty="0">
              <a:solidFill>
                <a:srgbClr val="0000CC"/>
              </a:solidFill>
              <a:latin typeface="Times New Roman" panose="02020603050405020304" pitchFamily="18" charset="0"/>
              <a:ea typeface="Times New Roman" panose="02020603050405020304" pitchFamily="18" charset="0"/>
            </a:endParaRPr>
          </a:p>
        </p:txBody>
      </p:sp>
      <p:sp>
        <p:nvSpPr>
          <p:cNvPr id="100382" name="Freeform 30"/>
          <p:cNvSpPr/>
          <p:nvPr/>
        </p:nvSpPr>
        <p:spPr>
          <a:xfrm rot="4310626">
            <a:off x="5591175" y="858838"/>
            <a:ext cx="990600" cy="533400"/>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76200" cap="flat" cmpd="sng">
            <a:solidFill>
              <a:srgbClr val="800000">
                <a:alpha val="100000"/>
              </a:srgbClr>
            </a:solidFill>
            <a:prstDash val="solid"/>
            <a:round/>
            <a:headEnd type="none" w="med" len="med"/>
            <a:tailEnd type="none" w="med" len="med"/>
          </a:ln>
        </p:spPr>
        <p:txBody>
          <a:bodyPr/>
          <a:lstStyle/>
          <a:p>
            <a:endParaRPr lang="en-US"/>
          </a:p>
        </p:txBody>
      </p:sp>
      <p:sp>
        <p:nvSpPr>
          <p:cNvPr id="100383" name="Freeform 31"/>
          <p:cNvSpPr/>
          <p:nvPr/>
        </p:nvSpPr>
        <p:spPr>
          <a:xfrm rot="-1564938">
            <a:off x="2743200" y="1066800"/>
            <a:ext cx="1638300" cy="550863"/>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76200" cap="flat" cmpd="sng">
            <a:solidFill>
              <a:srgbClr val="003300">
                <a:alpha val="100000"/>
              </a:srgbClr>
            </a:solidFill>
            <a:prstDash val="solid"/>
            <a:round/>
            <a:headEnd type="none" w="med" len="med"/>
            <a:tailEnd type="none" w="med" len="med"/>
          </a:ln>
        </p:spPr>
        <p:txBody>
          <a:bodyPr/>
          <a:lstStyle/>
          <a:p>
            <a:endParaRPr lang="en-US"/>
          </a:p>
        </p:txBody>
      </p:sp>
      <p:sp>
        <p:nvSpPr>
          <p:cNvPr id="100384" name="Text Box 32"/>
          <p:cNvSpPr txBox="1"/>
          <p:nvPr/>
        </p:nvSpPr>
        <p:spPr>
          <a:xfrm>
            <a:off x="1543050" y="1784350"/>
            <a:ext cx="2138363" cy="519113"/>
          </a:xfrm>
          <a:prstGeom prst="rect">
            <a:avLst/>
          </a:prstGeom>
          <a:noFill/>
          <a:ln w="9525">
            <a:noFill/>
          </a:ln>
        </p:spPr>
        <p:txBody>
          <a:bodyPr>
            <a:spAutoFit/>
          </a:bodyPr>
          <a:lstStyle/>
          <a:p>
            <a:pPr algn="ctr" eaLnBrk="1" hangingPunct="1"/>
            <a:r>
              <a:rPr sz="2800" b="1" dirty="0">
                <a:solidFill>
                  <a:srgbClr val="800000"/>
                </a:solidFill>
                <a:latin typeface="Times New Roman" panose="02020603050405020304" pitchFamily="18" charset="0"/>
              </a:rPr>
              <a:t>Thực vật</a:t>
            </a:r>
          </a:p>
        </p:txBody>
      </p:sp>
      <p:sp>
        <p:nvSpPr>
          <p:cNvPr id="100385" name="Freeform 33"/>
          <p:cNvSpPr/>
          <p:nvPr/>
        </p:nvSpPr>
        <p:spPr>
          <a:xfrm rot="-1293280">
            <a:off x="1143000" y="2514600"/>
            <a:ext cx="1223963" cy="671513"/>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57150" cap="flat" cmpd="sng">
            <a:solidFill>
              <a:srgbClr val="0066FF">
                <a:alpha val="100000"/>
              </a:srgbClr>
            </a:solidFill>
            <a:prstDash val="solid"/>
            <a:round/>
            <a:headEnd type="none" w="med" len="med"/>
            <a:tailEnd type="none" w="med" len="med"/>
          </a:ln>
        </p:spPr>
        <p:txBody>
          <a:bodyPr/>
          <a:lstStyle/>
          <a:p>
            <a:endParaRPr lang="en-US"/>
          </a:p>
        </p:txBody>
      </p:sp>
      <p:sp>
        <p:nvSpPr>
          <p:cNvPr id="100386" name="Freeform 34"/>
          <p:cNvSpPr/>
          <p:nvPr/>
        </p:nvSpPr>
        <p:spPr>
          <a:xfrm rot="-5192383">
            <a:off x="2411413" y="2640013"/>
            <a:ext cx="1455737" cy="731837"/>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57150" cap="flat" cmpd="sng">
            <a:solidFill>
              <a:srgbClr val="0066FF">
                <a:alpha val="100000"/>
              </a:srgbClr>
            </a:solidFill>
            <a:prstDash val="solid"/>
            <a:round/>
            <a:headEnd type="none" w="med" len="med"/>
            <a:tailEnd type="none" w="med" len="med"/>
          </a:ln>
        </p:spPr>
        <p:txBody>
          <a:bodyPr/>
          <a:lstStyle/>
          <a:p>
            <a:endParaRPr lang="en-US"/>
          </a:p>
        </p:txBody>
      </p:sp>
      <p:sp>
        <p:nvSpPr>
          <p:cNvPr id="100387" name="Text Box 35"/>
          <p:cNvSpPr txBox="1"/>
          <p:nvPr/>
        </p:nvSpPr>
        <p:spPr>
          <a:xfrm>
            <a:off x="0" y="3352800"/>
            <a:ext cx="2051050" cy="946150"/>
          </a:xfrm>
          <a:prstGeom prst="rect">
            <a:avLst/>
          </a:prstGeom>
          <a:noFill/>
          <a:ln w="9525">
            <a:noFill/>
          </a:ln>
        </p:spPr>
        <p:txBody>
          <a:bodyPr>
            <a:spAutoFit/>
          </a:bodyPr>
          <a:lstStyle/>
          <a:p>
            <a:pPr eaLnBrk="1" hangingPunct="1">
              <a:spcBef>
                <a:spcPct val="50000"/>
              </a:spcBef>
            </a:pPr>
            <a:r>
              <a:rPr sz="2800" b="1" dirty="0">
                <a:solidFill>
                  <a:srgbClr val="002DBC"/>
                </a:solidFill>
                <a:latin typeface="Times New Roman" panose="02020603050405020304" pitchFamily="18" charset="0"/>
              </a:rPr>
              <a:t>Hình thái, sinh lí</a:t>
            </a:r>
          </a:p>
        </p:txBody>
      </p:sp>
      <p:sp>
        <p:nvSpPr>
          <p:cNvPr id="100388" name="Text Box 36"/>
          <p:cNvSpPr txBox="1"/>
          <p:nvPr/>
        </p:nvSpPr>
        <p:spPr>
          <a:xfrm>
            <a:off x="2133600" y="3657600"/>
            <a:ext cx="2362200" cy="519113"/>
          </a:xfrm>
          <a:prstGeom prst="rect">
            <a:avLst/>
          </a:prstGeom>
          <a:noFill/>
          <a:ln w="9525">
            <a:noFill/>
          </a:ln>
        </p:spPr>
        <p:txBody>
          <a:bodyPr>
            <a:spAutoFit/>
          </a:bodyPr>
          <a:lstStyle/>
          <a:p>
            <a:pPr eaLnBrk="1" hangingPunct="1"/>
            <a:r>
              <a:rPr sz="2800" b="1" dirty="0">
                <a:solidFill>
                  <a:srgbClr val="660066"/>
                </a:solidFill>
                <a:latin typeface="Times New Roman" panose="02020603050405020304" pitchFamily="18" charset="0"/>
              </a:rPr>
              <a:t>Chia 2 nhóm</a:t>
            </a:r>
          </a:p>
        </p:txBody>
      </p:sp>
      <p:sp>
        <p:nvSpPr>
          <p:cNvPr id="100389" name="Freeform 37"/>
          <p:cNvSpPr/>
          <p:nvPr/>
        </p:nvSpPr>
        <p:spPr>
          <a:xfrm rot="-165089">
            <a:off x="1152525" y="4121150"/>
            <a:ext cx="1147763" cy="1066800"/>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38100" cap="flat" cmpd="sng">
            <a:solidFill>
              <a:srgbClr val="FF0000">
                <a:alpha val="100000"/>
              </a:srgbClr>
            </a:solidFill>
            <a:prstDash val="solid"/>
            <a:round/>
            <a:headEnd type="none" w="med" len="med"/>
            <a:tailEnd type="none" w="med" len="med"/>
          </a:ln>
        </p:spPr>
        <p:txBody>
          <a:bodyPr/>
          <a:lstStyle/>
          <a:p>
            <a:endParaRPr lang="en-US"/>
          </a:p>
        </p:txBody>
      </p:sp>
      <p:sp>
        <p:nvSpPr>
          <p:cNvPr id="100390" name="Freeform 38"/>
          <p:cNvSpPr/>
          <p:nvPr/>
        </p:nvSpPr>
        <p:spPr>
          <a:xfrm rot="6479722">
            <a:off x="3303588" y="4052888"/>
            <a:ext cx="292100" cy="720725"/>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38100" cap="flat" cmpd="sng">
            <a:solidFill>
              <a:srgbClr val="FF0000">
                <a:alpha val="100000"/>
              </a:srgbClr>
            </a:solidFill>
            <a:prstDash val="solid"/>
            <a:round/>
            <a:headEnd type="none" w="med" len="med"/>
            <a:tailEnd type="none" w="med" len="med"/>
          </a:ln>
        </p:spPr>
        <p:txBody>
          <a:bodyPr/>
          <a:lstStyle/>
          <a:p>
            <a:endParaRPr lang="en-US"/>
          </a:p>
        </p:txBody>
      </p:sp>
      <p:sp>
        <p:nvSpPr>
          <p:cNvPr id="100391" name="Text Box 39"/>
          <p:cNvSpPr txBox="1"/>
          <p:nvPr/>
        </p:nvSpPr>
        <p:spPr>
          <a:xfrm>
            <a:off x="0" y="5181600"/>
            <a:ext cx="2514600" cy="457200"/>
          </a:xfrm>
          <a:prstGeom prst="rect">
            <a:avLst/>
          </a:prstGeom>
          <a:noFill/>
          <a:ln w="9525">
            <a:noFill/>
          </a:ln>
        </p:spPr>
        <p:txBody>
          <a:bodyPr>
            <a:spAutoFit/>
          </a:bodyPr>
          <a:lstStyle/>
          <a:p>
            <a:pPr eaLnBrk="1" hangingPunct="1">
              <a:spcBef>
                <a:spcPct val="50000"/>
              </a:spcBef>
            </a:pPr>
            <a:r>
              <a:rPr sz="2400" b="1" dirty="0">
                <a:latin typeface="Times New Roman" panose="02020603050405020304" pitchFamily="18" charset="0"/>
              </a:rPr>
              <a:t>Thực vật ưa sáng</a:t>
            </a:r>
          </a:p>
        </p:txBody>
      </p:sp>
      <p:sp>
        <p:nvSpPr>
          <p:cNvPr id="100392" name="Text Box 40"/>
          <p:cNvSpPr txBox="1"/>
          <p:nvPr/>
        </p:nvSpPr>
        <p:spPr>
          <a:xfrm>
            <a:off x="2362200" y="4572000"/>
            <a:ext cx="2514600" cy="457200"/>
          </a:xfrm>
          <a:prstGeom prst="rect">
            <a:avLst/>
          </a:prstGeom>
          <a:noFill/>
          <a:ln w="9525">
            <a:noFill/>
          </a:ln>
        </p:spPr>
        <p:txBody>
          <a:bodyPr>
            <a:spAutoFit/>
          </a:bodyPr>
          <a:lstStyle/>
          <a:p>
            <a:pPr eaLnBrk="1" hangingPunct="1">
              <a:spcBef>
                <a:spcPct val="50000"/>
              </a:spcBef>
            </a:pPr>
            <a:r>
              <a:rPr sz="2400" b="1" dirty="0">
                <a:latin typeface="Times New Roman" panose="02020603050405020304" pitchFamily="18" charset="0"/>
              </a:rPr>
              <a:t>Thực vật ưa bóng</a:t>
            </a:r>
          </a:p>
        </p:txBody>
      </p:sp>
      <p:sp>
        <p:nvSpPr>
          <p:cNvPr id="100393" name="Text Box 41"/>
          <p:cNvSpPr txBox="1"/>
          <p:nvPr/>
        </p:nvSpPr>
        <p:spPr>
          <a:xfrm rot="-141998">
            <a:off x="5938838" y="1447800"/>
            <a:ext cx="2138362" cy="519113"/>
          </a:xfrm>
          <a:prstGeom prst="rect">
            <a:avLst/>
          </a:prstGeom>
          <a:noFill/>
          <a:ln w="9525">
            <a:noFill/>
          </a:ln>
        </p:spPr>
        <p:txBody>
          <a:bodyPr>
            <a:spAutoFit/>
          </a:bodyPr>
          <a:lstStyle/>
          <a:p>
            <a:pPr eaLnBrk="1" hangingPunct="1"/>
            <a:r>
              <a:rPr sz="2800" b="1" dirty="0">
                <a:solidFill>
                  <a:srgbClr val="CC00CC"/>
                </a:solidFill>
                <a:latin typeface="Times New Roman" panose="02020603050405020304" pitchFamily="18" charset="0"/>
              </a:rPr>
              <a:t>Động vật</a:t>
            </a:r>
          </a:p>
        </p:txBody>
      </p:sp>
      <p:sp>
        <p:nvSpPr>
          <p:cNvPr id="100394" name="Freeform 42"/>
          <p:cNvSpPr/>
          <p:nvPr/>
        </p:nvSpPr>
        <p:spPr>
          <a:xfrm rot="9268035">
            <a:off x="5289550" y="2133600"/>
            <a:ext cx="971550" cy="228600"/>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57150" cap="flat" cmpd="sng">
            <a:solidFill>
              <a:srgbClr val="CC3300">
                <a:alpha val="100000"/>
              </a:srgbClr>
            </a:solidFill>
            <a:prstDash val="solid"/>
            <a:round/>
            <a:headEnd type="none" w="med" len="med"/>
            <a:tailEnd type="none" w="med" len="med"/>
          </a:ln>
        </p:spPr>
        <p:txBody>
          <a:bodyPr/>
          <a:lstStyle/>
          <a:p>
            <a:endParaRPr lang="en-US"/>
          </a:p>
        </p:txBody>
      </p:sp>
      <p:sp>
        <p:nvSpPr>
          <p:cNvPr id="100395" name="Freeform 43"/>
          <p:cNvSpPr/>
          <p:nvPr/>
        </p:nvSpPr>
        <p:spPr>
          <a:xfrm rot="-5750861">
            <a:off x="6986588" y="2185988"/>
            <a:ext cx="1143000" cy="731837"/>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57150" cap="flat" cmpd="sng">
            <a:solidFill>
              <a:srgbClr val="CC3300">
                <a:alpha val="100000"/>
              </a:srgbClr>
            </a:solidFill>
            <a:prstDash val="solid"/>
            <a:round/>
            <a:headEnd type="none" w="med" len="med"/>
            <a:tailEnd type="none" w="med" len="med"/>
          </a:ln>
        </p:spPr>
        <p:txBody>
          <a:bodyPr/>
          <a:lstStyle/>
          <a:p>
            <a:endParaRPr lang="en-US"/>
          </a:p>
        </p:txBody>
      </p:sp>
      <p:sp>
        <p:nvSpPr>
          <p:cNvPr id="100396" name="Text Box 44"/>
          <p:cNvSpPr txBox="1"/>
          <p:nvPr/>
        </p:nvSpPr>
        <p:spPr>
          <a:xfrm>
            <a:off x="3810000" y="2514600"/>
            <a:ext cx="2971800" cy="1096963"/>
          </a:xfrm>
          <a:prstGeom prst="rect">
            <a:avLst/>
          </a:prstGeom>
          <a:noFill/>
          <a:ln w="9525">
            <a:noFill/>
          </a:ln>
        </p:spPr>
        <p:txBody>
          <a:bodyPr>
            <a:spAutoFit/>
          </a:bodyPr>
          <a:lstStyle/>
          <a:p>
            <a:pPr eaLnBrk="1" hangingPunct="1">
              <a:spcBef>
                <a:spcPct val="50000"/>
              </a:spcBef>
            </a:pPr>
            <a:r>
              <a:rPr sz="2200" b="1" dirty="0">
                <a:solidFill>
                  <a:srgbClr val="002DBC"/>
                </a:solidFill>
                <a:latin typeface="Times New Roman" panose="02020603050405020304" pitchFamily="18" charset="0"/>
              </a:rPr>
              <a:t>Khả năng nhận biết, định hướng di chuyển, sinh trưởng, sinh sản,..</a:t>
            </a:r>
          </a:p>
        </p:txBody>
      </p:sp>
      <p:sp>
        <p:nvSpPr>
          <p:cNvPr id="100397" name="Text Box 45"/>
          <p:cNvSpPr txBox="1"/>
          <p:nvPr/>
        </p:nvSpPr>
        <p:spPr>
          <a:xfrm>
            <a:off x="6858000" y="2895600"/>
            <a:ext cx="2209800" cy="519113"/>
          </a:xfrm>
          <a:prstGeom prst="rect">
            <a:avLst/>
          </a:prstGeom>
          <a:noFill/>
          <a:ln w="9525">
            <a:noFill/>
          </a:ln>
        </p:spPr>
        <p:txBody>
          <a:bodyPr>
            <a:spAutoFit/>
          </a:bodyPr>
          <a:lstStyle/>
          <a:p>
            <a:pPr eaLnBrk="1" hangingPunct="1"/>
            <a:r>
              <a:rPr sz="2800" b="1" dirty="0">
                <a:solidFill>
                  <a:srgbClr val="003300"/>
                </a:solidFill>
                <a:latin typeface="Times New Roman" panose="02020603050405020304" pitchFamily="18" charset="0"/>
              </a:rPr>
              <a:t>Chia 2 nhóm</a:t>
            </a:r>
          </a:p>
        </p:txBody>
      </p:sp>
      <p:sp>
        <p:nvSpPr>
          <p:cNvPr id="100398" name="Freeform 46"/>
          <p:cNvSpPr/>
          <p:nvPr/>
        </p:nvSpPr>
        <p:spPr>
          <a:xfrm rot="-1124561">
            <a:off x="5992813" y="3635375"/>
            <a:ext cx="1604962" cy="457200"/>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38100" cap="flat" cmpd="sng">
            <a:solidFill>
              <a:srgbClr val="FF0000">
                <a:alpha val="100000"/>
              </a:srgbClr>
            </a:solidFill>
            <a:prstDash val="solid"/>
            <a:round/>
            <a:headEnd type="none" w="med" len="med"/>
            <a:tailEnd type="none" w="med" len="med"/>
          </a:ln>
        </p:spPr>
        <p:txBody>
          <a:bodyPr/>
          <a:lstStyle/>
          <a:p>
            <a:endParaRPr lang="en-US"/>
          </a:p>
        </p:txBody>
      </p:sp>
      <p:sp>
        <p:nvSpPr>
          <p:cNvPr id="100399" name="Freeform 47"/>
          <p:cNvSpPr/>
          <p:nvPr/>
        </p:nvSpPr>
        <p:spPr>
          <a:xfrm rot="4859657">
            <a:off x="7593013" y="3933825"/>
            <a:ext cx="1392237" cy="423863"/>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38100" cap="flat" cmpd="sng">
            <a:solidFill>
              <a:srgbClr val="FF0000">
                <a:alpha val="100000"/>
              </a:srgbClr>
            </a:solidFill>
            <a:prstDash val="solid"/>
            <a:round/>
            <a:headEnd type="none" w="med" len="med"/>
            <a:tailEnd type="none" w="med" len="med"/>
          </a:ln>
        </p:spPr>
        <p:txBody>
          <a:bodyPr/>
          <a:lstStyle/>
          <a:p>
            <a:endParaRPr lang="en-US"/>
          </a:p>
        </p:txBody>
      </p:sp>
      <p:sp>
        <p:nvSpPr>
          <p:cNvPr id="100400" name="Text Box 48"/>
          <p:cNvSpPr txBox="1"/>
          <p:nvPr/>
        </p:nvSpPr>
        <p:spPr>
          <a:xfrm>
            <a:off x="4953000" y="4343400"/>
            <a:ext cx="2514600" cy="457200"/>
          </a:xfrm>
          <a:prstGeom prst="rect">
            <a:avLst/>
          </a:prstGeom>
          <a:noFill/>
          <a:ln w="9525">
            <a:noFill/>
          </a:ln>
        </p:spPr>
        <p:txBody>
          <a:bodyPr>
            <a:spAutoFit/>
          </a:bodyPr>
          <a:lstStyle/>
          <a:p>
            <a:pPr eaLnBrk="1" hangingPunct="1">
              <a:spcBef>
                <a:spcPct val="50000"/>
              </a:spcBef>
            </a:pPr>
            <a:r>
              <a:rPr sz="2400" b="1" dirty="0">
                <a:solidFill>
                  <a:srgbClr val="800000"/>
                </a:solidFill>
                <a:latin typeface="Times New Roman" panose="02020603050405020304" pitchFamily="18" charset="0"/>
              </a:rPr>
              <a:t>Động vật ưa sáng</a:t>
            </a:r>
          </a:p>
        </p:txBody>
      </p:sp>
      <p:sp>
        <p:nvSpPr>
          <p:cNvPr id="100401" name="Text Box 49"/>
          <p:cNvSpPr txBox="1"/>
          <p:nvPr/>
        </p:nvSpPr>
        <p:spPr>
          <a:xfrm>
            <a:off x="6629400" y="4876800"/>
            <a:ext cx="2514600" cy="457200"/>
          </a:xfrm>
          <a:prstGeom prst="rect">
            <a:avLst/>
          </a:prstGeom>
          <a:noFill/>
          <a:ln w="9525">
            <a:noFill/>
          </a:ln>
        </p:spPr>
        <p:txBody>
          <a:bodyPr>
            <a:spAutoFit/>
          </a:bodyPr>
          <a:lstStyle/>
          <a:p>
            <a:pPr algn="r" eaLnBrk="1" hangingPunct="1">
              <a:spcBef>
                <a:spcPct val="50000"/>
              </a:spcBef>
            </a:pPr>
            <a:r>
              <a:rPr sz="2400" b="1" dirty="0">
                <a:solidFill>
                  <a:srgbClr val="800000"/>
                </a:solidFill>
                <a:latin typeface="Times New Roman" panose="02020603050405020304" pitchFamily="18" charset="0"/>
              </a:rPr>
              <a:t>Động vật ưa tối</a:t>
            </a:r>
          </a:p>
        </p:txBody>
      </p:sp>
      <p:pic>
        <p:nvPicPr>
          <p:cNvPr id="35871" name="Picture 51" descr="ong%20mat%20troi">
            <a:hlinkClick r:id="rId3" action="ppaction://hlinksldjump"/>
          </p:cNvPr>
          <p:cNvPicPr>
            <a:picLocks noChangeAspect="1"/>
          </p:cNvPicPr>
          <p:nvPr/>
        </p:nvPicPr>
        <p:blipFill>
          <a:blip r:embed="rId4"/>
          <a:stretch>
            <a:fillRect/>
          </a:stretch>
        </p:blipFill>
        <p:spPr>
          <a:xfrm>
            <a:off x="8285163" y="6234113"/>
            <a:ext cx="858837" cy="623887"/>
          </a:xfrm>
          <a:prstGeom prst="rect">
            <a:avLst/>
          </a:prstGeom>
          <a:noFill/>
          <a:ln w="9525">
            <a:noFill/>
          </a:ln>
        </p:spPr>
      </p:pic>
      <p:pic>
        <p:nvPicPr>
          <p:cNvPr id="35872" name="Picture 52" descr="sun14[1]">
            <a:hlinkClick r:id="" action="ppaction://noaction"/>
          </p:cNvPr>
          <p:cNvPicPr>
            <a:picLocks noChangeAspect="1"/>
          </p:cNvPicPr>
          <p:nvPr/>
        </p:nvPicPr>
        <p:blipFill>
          <a:blip r:embed="rId5"/>
          <a:stretch>
            <a:fillRect/>
          </a:stretch>
        </p:blipFill>
        <p:spPr>
          <a:xfrm>
            <a:off x="8001000" y="0"/>
            <a:ext cx="1143000" cy="11430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0381"/>
                                        </p:tgtEl>
                                        <p:attrNameLst>
                                          <p:attrName>style.visibility</p:attrName>
                                        </p:attrNameLst>
                                      </p:cBhvr>
                                      <p:to>
                                        <p:strVal val="visible"/>
                                      </p:to>
                                    </p:set>
                                    <p:animEffect transition="in" filter="diamond(in)">
                                      <p:cBhvr>
                                        <p:cTn id="7" dur="1000"/>
                                        <p:tgtEl>
                                          <p:spTgt spid="10038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0383"/>
                                        </p:tgtEl>
                                        <p:attrNameLst>
                                          <p:attrName>style.visibility</p:attrName>
                                        </p:attrNameLst>
                                      </p:cBhvr>
                                      <p:to>
                                        <p:strVal val="visible"/>
                                      </p:to>
                                    </p:set>
                                    <p:animEffect transition="in" filter="checkerboard(across)">
                                      <p:cBhvr>
                                        <p:cTn id="12" dur="1000"/>
                                        <p:tgtEl>
                                          <p:spTgt spid="100383"/>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100384"/>
                                        </p:tgtEl>
                                        <p:attrNameLst>
                                          <p:attrName>style.visibility</p:attrName>
                                        </p:attrNameLst>
                                      </p:cBhvr>
                                      <p:to>
                                        <p:strVal val="visible"/>
                                      </p:to>
                                    </p:set>
                                    <p:animEffect transition="in" filter="diamond(in)">
                                      <p:cBhvr>
                                        <p:cTn id="15" dur="1000"/>
                                        <p:tgtEl>
                                          <p:spTgt spid="10038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00385"/>
                                        </p:tgtEl>
                                        <p:attrNameLst>
                                          <p:attrName>style.visibility</p:attrName>
                                        </p:attrNameLst>
                                      </p:cBhvr>
                                      <p:to>
                                        <p:strVal val="visible"/>
                                      </p:to>
                                    </p:set>
                                    <p:animEffect transition="in" filter="wipe(up)">
                                      <p:cBhvr>
                                        <p:cTn id="20" dur="1000"/>
                                        <p:tgtEl>
                                          <p:spTgt spid="100385"/>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00387"/>
                                        </p:tgtEl>
                                        <p:attrNameLst>
                                          <p:attrName>style.visibility</p:attrName>
                                        </p:attrNameLst>
                                      </p:cBhvr>
                                      <p:to>
                                        <p:strVal val="visible"/>
                                      </p:to>
                                    </p:set>
                                    <p:animEffect transition="in" filter="wipe(right)">
                                      <p:cBhvr>
                                        <p:cTn id="23" dur="1000"/>
                                        <p:tgtEl>
                                          <p:spTgt spid="10038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00386"/>
                                        </p:tgtEl>
                                        <p:attrNameLst>
                                          <p:attrName>style.visibility</p:attrName>
                                        </p:attrNameLst>
                                      </p:cBhvr>
                                      <p:to>
                                        <p:strVal val="visible"/>
                                      </p:to>
                                    </p:set>
                                    <p:animEffect transition="in" filter="wipe(up)">
                                      <p:cBhvr>
                                        <p:cTn id="28" dur="1000"/>
                                        <p:tgtEl>
                                          <p:spTgt spid="10038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00388"/>
                                        </p:tgtEl>
                                        <p:attrNameLst>
                                          <p:attrName>style.visibility</p:attrName>
                                        </p:attrNameLst>
                                      </p:cBhvr>
                                      <p:to>
                                        <p:strVal val="visible"/>
                                      </p:to>
                                    </p:set>
                                    <p:animEffect transition="in" filter="wipe(down)">
                                      <p:cBhvr>
                                        <p:cTn id="31" dur="1000"/>
                                        <p:tgtEl>
                                          <p:spTgt spid="10038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00389"/>
                                        </p:tgtEl>
                                        <p:attrNameLst>
                                          <p:attrName>style.visibility</p:attrName>
                                        </p:attrNameLst>
                                      </p:cBhvr>
                                      <p:to>
                                        <p:strVal val="visible"/>
                                      </p:to>
                                    </p:set>
                                    <p:animEffect transition="in" filter="wipe(up)">
                                      <p:cBhvr>
                                        <p:cTn id="36" dur="1000"/>
                                        <p:tgtEl>
                                          <p:spTgt spid="100389"/>
                                        </p:tgtEl>
                                      </p:cBhvr>
                                    </p:animEffect>
                                  </p:childTnLst>
                                </p:cTn>
                              </p:par>
                              <p:par>
                                <p:cTn id="37" presetID="8" presetClass="entr" presetSubtype="16" fill="hold" grpId="0" nodeType="withEffect">
                                  <p:stCondLst>
                                    <p:cond delay="0"/>
                                  </p:stCondLst>
                                  <p:childTnLst>
                                    <p:set>
                                      <p:cBhvr>
                                        <p:cTn id="38" dur="1" fill="hold">
                                          <p:stCondLst>
                                            <p:cond delay="0"/>
                                          </p:stCondLst>
                                        </p:cTn>
                                        <p:tgtEl>
                                          <p:spTgt spid="100391"/>
                                        </p:tgtEl>
                                        <p:attrNameLst>
                                          <p:attrName>style.visibility</p:attrName>
                                        </p:attrNameLst>
                                      </p:cBhvr>
                                      <p:to>
                                        <p:strVal val="visible"/>
                                      </p:to>
                                    </p:set>
                                    <p:animEffect transition="in" filter="diamond(in)">
                                      <p:cBhvr>
                                        <p:cTn id="39" dur="1000"/>
                                        <p:tgtEl>
                                          <p:spTgt spid="10039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100390"/>
                                        </p:tgtEl>
                                        <p:attrNameLst>
                                          <p:attrName>style.visibility</p:attrName>
                                        </p:attrNameLst>
                                      </p:cBhvr>
                                      <p:to>
                                        <p:strVal val="visible"/>
                                      </p:to>
                                    </p:set>
                                    <p:animEffect transition="in" filter="wipe(up)">
                                      <p:cBhvr>
                                        <p:cTn id="44" dur="1000"/>
                                        <p:tgtEl>
                                          <p:spTgt spid="100390"/>
                                        </p:tgtEl>
                                      </p:cBhvr>
                                    </p:animEffect>
                                  </p:childTnLst>
                                </p:cTn>
                              </p:par>
                              <p:par>
                                <p:cTn id="45" presetID="8" presetClass="entr" presetSubtype="16" fill="hold" grpId="0" nodeType="withEffect">
                                  <p:stCondLst>
                                    <p:cond delay="0"/>
                                  </p:stCondLst>
                                  <p:childTnLst>
                                    <p:set>
                                      <p:cBhvr>
                                        <p:cTn id="46" dur="1" fill="hold">
                                          <p:stCondLst>
                                            <p:cond delay="0"/>
                                          </p:stCondLst>
                                        </p:cTn>
                                        <p:tgtEl>
                                          <p:spTgt spid="100392"/>
                                        </p:tgtEl>
                                        <p:attrNameLst>
                                          <p:attrName>style.visibility</p:attrName>
                                        </p:attrNameLst>
                                      </p:cBhvr>
                                      <p:to>
                                        <p:strVal val="visible"/>
                                      </p:to>
                                    </p:set>
                                    <p:animEffect transition="in" filter="diamond(in)">
                                      <p:cBhvr>
                                        <p:cTn id="47" dur="1000"/>
                                        <p:tgtEl>
                                          <p:spTgt spid="100392"/>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100382"/>
                                        </p:tgtEl>
                                        <p:attrNameLst>
                                          <p:attrName>style.visibility</p:attrName>
                                        </p:attrNameLst>
                                      </p:cBhvr>
                                      <p:to>
                                        <p:strVal val="visible"/>
                                      </p:to>
                                    </p:set>
                                    <p:animEffect transition="in" filter="checkerboard(across)">
                                      <p:cBhvr>
                                        <p:cTn id="52" dur="1000"/>
                                        <p:tgtEl>
                                          <p:spTgt spid="100382"/>
                                        </p:tgtEl>
                                      </p:cBhvr>
                                    </p:animEffect>
                                  </p:childTnLst>
                                </p:cTn>
                              </p:par>
                              <p:par>
                                <p:cTn id="53" presetID="8" presetClass="entr" presetSubtype="16" fill="hold" grpId="0" nodeType="withEffect">
                                  <p:stCondLst>
                                    <p:cond delay="0"/>
                                  </p:stCondLst>
                                  <p:childTnLst>
                                    <p:set>
                                      <p:cBhvr>
                                        <p:cTn id="54" dur="1" fill="hold">
                                          <p:stCondLst>
                                            <p:cond delay="0"/>
                                          </p:stCondLst>
                                        </p:cTn>
                                        <p:tgtEl>
                                          <p:spTgt spid="100393"/>
                                        </p:tgtEl>
                                        <p:attrNameLst>
                                          <p:attrName>style.visibility</p:attrName>
                                        </p:attrNameLst>
                                      </p:cBhvr>
                                      <p:to>
                                        <p:strVal val="visible"/>
                                      </p:to>
                                    </p:set>
                                    <p:animEffect transition="in" filter="diamond(in)">
                                      <p:cBhvr>
                                        <p:cTn id="55" dur="1000"/>
                                        <p:tgtEl>
                                          <p:spTgt spid="10039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nodeType="clickEffect">
                                  <p:stCondLst>
                                    <p:cond delay="0"/>
                                  </p:stCondLst>
                                  <p:childTnLst>
                                    <p:set>
                                      <p:cBhvr>
                                        <p:cTn id="59" dur="1" fill="hold">
                                          <p:stCondLst>
                                            <p:cond delay="0"/>
                                          </p:stCondLst>
                                        </p:cTn>
                                        <p:tgtEl>
                                          <p:spTgt spid="100394"/>
                                        </p:tgtEl>
                                        <p:attrNameLst>
                                          <p:attrName>style.visibility</p:attrName>
                                        </p:attrNameLst>
                                      </p:cBhvr>
                                      <p:to>
                                        <p:strVal val="visible"/>
                                      </p:to>
                                    </p:set>
                                    <p:animEffect transition="in" filter="wipe(right)">
                                      <p:cBhvr>
                                        <p:cTn id="60" dur="1000"/>
                                        <p:tgtEl>
                                          <p:spTgt spid="100394"/>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100396"/>
                                        </p:tgtEl>
                                        <p:attrNameLst>
                                          <p:attrName>style.visibility</p:attrName>
                                        </p:attrNameLst>
                                      </p:cBhvr>
                                      <p:to>
                                        <p:strVal val="visible"/>
                                      </p:to>
                                    </p:set>
                                    <p:animEffect transition="in" filter="wipe(right)">
                                      <p:cBhvr>
                                        <p:cTn id="63" dur="1000"/>
                                        <p:tgtEl>
                                          <p:spTgt spid="10039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100395"/>
                                        </p:tgtEl>
                                        <p:attrNameLst>
                                          <p:attrName>style.visibility</p:attrName>
                                        </p:attrNameLst>
                                      </p:cBhvr>
                                      <p:to>
                                        <p:strVal val="visible"/>
                                      </p:to>
                                    </p:set>
                                    <p:animEffect transition="in" filter="wipe(down)">
                                      <p:cBhvr>
                                        <p:cTn id="68" dur="1000"/>
                                        <p:tgtEl>
                                          <p:spTgt spid="100395"/>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100397"/>
                                        </p:tgtEl>
                                        <p:attrNameLst>
                                          <p:attrName>style.visibility</p:attrName>
                                        </p:attrNameLst>
                                      </p:cBhvr>
                                      <p:to>
                                        <p:strVal val="visible"/>
                                      </p:to>
                                    </p:set>
                                    <p:animEffect transition="in" filter="wipe(down)">
                                      <p:cBhvr>
                                        <p:cTn id="71" dur="1000"/>
                                        <p:tgtEl>
                                          <p:spTgt spid="10039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100398"/>
                                        </p:tgtEl>
                                        <p:attrNameLst>
                                          <p:attrName>style.visibility</p:attrName>
                                        </p:attrNameLst>
                                      </p:cBhvr>
                                      <p:to>
                                        <p:strVal val="visible"/>
                                      </p:to>
                                    </p:set>
                                    <p:animEffect transition="in" filter="wipe(down)">
                                      <p:cBhvr>
                                        <p:cTn id="76" dur="1000"/>
                                        <p:tgtEl>
                                          <p:spTgt spid="100398"/>
                                        </p:tgtEl>
                                      </p:cBhvr>
                                    </p:animEffect>
                                  </p:childTnLst>
                                </p:cTn>
                              </p:par>
                              <p:par>
                                <p:cTn id="77" presetID="8" presetClass="entr" presetSubtype="16" fill="hold" grpId="0" nodeType="withEffect">
                                  <p:stCondLst>
                                    <p:cond delay="0"/>
                                  </p:stCondLst>
                                  <p:childTnLst>
                                    <p:set>
                                      <p:cBhvr>
                                        <p:cTn id="78" dur="1" fill="hold">
                                          <p:stCondLst>
                                            <p:cond delay="0"/>
                                          </p:stCondLst>
                                        </p:cTn>
                                        <p:tgtEl>
                                          <p:spTgt spid="100400"/>
                                        </p:tgtEl>
                                        <p:attrNameLst>
                                          <p:attrName>style.visibility</p:attrName>
                                        </p:attrNameLst>
                                      </p:cBhvr>
                                      <p:to>
                                        <p:strVal val="visible"/>
                                      </p:to>
                                    </p:set>
                                    <p:animEffect transition="in" filter="diamond(in)">
                                      <p:cBhvr>
                                        <p:cTn id="79" dur="1000"/>
                                        <p:tgtEl>
                                          <p:spTgt spid="100400"/>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100399"/>
                                        </p:tgtEl>
                                        <p:attrNameLst>
                                          <p:attrName>style.visibility</p:attrName>
                                        </p:attrNameLst>
                                      </p:cBhvr>
                                      <p:to>
                                        <p:strVal val="visible"/>
                                      </p:to>
                                    </p:set>
                                    <p:animEffect transition="in" filter="wipe(down)">
                                      <p:cBhvr>
                                        <p:cTn id="84" dur="1000"/>
                                        <p:tgtEl>
                                          <p:spTgt spid="100399"/>
                                        </p:tgtEl>
                                      </p:cBhvr>
                                    </p:animEffect>
                                  </p:childTnLst>
                                </p:cTn>
                              </p:par>
                              <p:par>
                                <p:cTn id="85" presetID="8" presetClass="entr" presetSubtype="16" fill="hold" grpId="0" nodeType="withEffect">
                                  <p:stCondLst>
                                    <p:cond delay="0"/>
                                  </p:stCondLst>
                                  <p:childTnLst>
                                    <p:set>
                                      <p:cBhvr>
                                        <p:cTn id="86" dur="1" fill="hold">
                                          <p:stCondLst>
                                            <p:cond delay="0"/>
                                          </p:stCondLst>
                                        </p:cTn>
                                        <p:tgtEl>
                                          <p:spTgt spid="100401"/>
                                        </p:tgtEl>
                                        <p:attrNameLst>
                                          <p:attrName>style.visibility</p:attrName>
                                        </p:attrNameLst>
                                      </p:cBhvr>
                                      <p:to>
                                        <p:strVal val="visible"/>
                                      </p:to>
                                    </p:set>
                                    <p:animEffect transition="in" filter="diamond(in)">
                                      <p:cBhvr>
                                        <p:cTn id="87" dur="1000"/>
                                        <p:tgtEl>
                                          <p:spTgt spid="100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81" grpId="0"/>
      <p:bldP spid="100384" grpId="0"/>
      <p:bldP spid="100387" grpId="0"/>
      <p:bldP spid="100388" grpId="0"/>
      <p:bldP spid="100391" grpId="0"/>
      <p:bldP spid="100392" grpId="0"/>
      <p:bldP spid="100393" grpId="0"/>
      <p:bldP spid="100396" grpId="0"/>
      <p:bldP spid="100397" grpId="0"/>
      <p:bldP spid="100400" grpId="0"/>
      <p:bldP spid="10040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p:nvPr/>
        </p:nvSpPr>
        <p:spPr>
          <a:xfrm>
            <a:off x="0" y="251966"/>
            <a:ext cx="9372600" cy="6001643"/>
          </a:xfrm>
          <a:prstGeom prst="rect">
            <a:avLst/>
          </a:prstGeom>
          <a:noFill/>
          <a:ln w="9525">
            <a:noFill/>
          </a:ln>
        </p:spPr>
        <p:txBody>
          <a:bodyPr anchor="ctr">
            <a:spAutoFit/>
          </a:bodyPr>
          <a:lstStyle/>
          <a:p>
            <a:pPr marL="60325" indent="-60325"/>
            <a:r>
              <a:rPr sz="2400" b="1" u="sng" dirty="0">
                <a:solidFill>
                  <a:schemeClr val="tx2"/>
                </a:solidFill>
                <a:latin typeface="Arial" panose="020B0604020202020204" pitchFamily="34" charset="0"/>
              </a:rPr>
              <a:t>Chọn đáp án đúng nhất</a:t>
            </a:r>
          </a:p>
          <a:p>
            <a:pPr marL="60325" indent="-60325"/>
            <a:endParaRPr sz="2400" b="1" u="sng" dirty="0">
              <a:solidFill>
                <a:schemeClr val="tx2"/>
              </a:solidFill>
              <a:latin typeface="Arial" panose="020B0604020202020204" pitchFamily="34" charset="0"/>
            </a:endParaRPr>
          </a:p>
          <a:p>
            <a:pPr marL="60325" indent="-60325"/>
            <a:r>
              <a:rPr sz="2400" b="1" u="sng" dirty="0">
                <a:solidFill>
                  <a:schemeClr val="tx2"/>
                </a:solidFill>
                <a:latin typeface="Arial" panose="020B0604020202020204" pitchFamily="34" charset="0"/>
              </a:rPr>
              <a:t>Câu 1:</a:t>
            </a:r>
            <a:r>
              <a:rPr sz="2400" b="1" dirty="0">
                <a:solidFill>
                  <a:schemeClr val="tx2"/>
                </a:solidFill>
                <a:latin typeface="Arial" panose="020B0604020202020204" pitchFamily="34" charset="0"/>
              </a:rPr>
              <a:t> Khi trồng cây nơi có ánh sáng không đều thì tán lá của cây sẽ:</a:t>
            </a:r>
          </a:p>
          <a:p>
            <a:pPr marL="60325" indent="-60325"/>
            <a:r>
              <a:rPr sz="2400" b="1" dirty="0">
                <a:solidFill>
                  <a:schemeClr val="tx2"/>
                </a:solidFill>
                <a:latin typeface="Arial" panose="020B0604020202020204" pitchFamily="34" charset="0"/>
              </a:rPr>
              <a:t>a. Phát triển đều về mọi hướng.</a:t>
            </a:r>
          </a:p>
          <a:p>
            <a:pPr marL="60325" indent="-60325"/>
            <a:r>
              <a:rPr sz="2400" dirty="0">
                <a:solidFill>
                  <a:schemeClr val="tx2"/>
                </a:solidFill>
                <a:latin typeface="Arial" panose="020B0604020202020204" pitchFamily="34" charset="0"/>
              </a:rPr>
              <a:t>b.</a:t>
            </a:r>
            <a:r>
              <a:rPr sz="2400" b="1" dirty="0">
                <a:solidFill>
                  <a:schemeClr val="tx2"/>
                </a:solidFill>
                <a:latin typeface="Arial" panose="020B0604020202020204" pitchFamily="34" charset="0"/>
              </a:rPr>
              <a:t> Phát triển mạnh về nơi có ánh sáng nhiều.</a:t>
            </a:r>
          </a:p>
          <a:p>
            <a:pPr marL="60325" indent="-60325"/>
            <a:r>
              <a:rPr sz="2400" b="1" dirty="0">
                <a:solidFill>
                  <a:schemeClr val="tx2"/>
                </a:solidFill>
                <a:latin typeface="Arial" panose="020B0604020202020204" pitchFamily="34" charset="0"/>
              </a:rPr>
              <a:t>c. Phát triển mạnh về nơi có ánh sáng yếu hơn.</a:t>
            </a:r>
          </a:p>
          <a:p>
            <a:pPr marL="60325" indent="-60325"/>
            <a:r>
              <a:rPr lang="pt-BR" altLang="x-none" sz="2400" b="1" dirty="0">
                <a:solidFill>
                  <a:schemeClr val="tx2"/>
                </a:solidFill>
                <a:latin typeface="Arial" panose="020B0604020202020204" pitchFamily="34" charset="0"/>
              </a:rPr>
              <a:t>d. Phát triển theo chiều thẳng đứng.</a:t>
            </a:r>
            <a:endParaRPr sz="2400" b="1" dirty="0">
              <a:solidFill>
                <a:schemeClr val="tx2"/>
              </a:solidFill>
              <a:latin typeface="Arial" panose="020B0604020202020204" pitchFamily="34" charset="0"/>
            </a:endParaRPr>
          </a:p>
          <a:p>
            <a:pPr marL="60325" indent="-60325" algn="ctr"/>
            <a:endParaRPr sz="2400" b="1" dirty="0">
              <a:solidFill>
                <a:schemeClr val="tx2"/>
              </a:solidFill>
              <a:latin typeface="Arial" panose="020B0604020202020204" pitchFamily="34" charset="0"/>
            </a:endParaRPr>
          </a:p>
          <a:p>
            <a:pPr marL="60325" indent="-60325"/>
            <a:r>
              <a:rPr lang="pt-BR" altLang="x-none" sz="2400" b="1" u="sng" dirty="0">
                <a:solidFill>
                  <a:schemeClr val="tx2"/>
                </a:solidFill>
                <a:latin typeface="Arial" panose="020B0604020202020204" pitchFamily="34" charset="0"/>
              </a:rPr>
              <a:t>Câu 2</a:t>
            </a:r>
            <a:r>
              <a:rPr lang="pt-BR" altLang="x-none" sz="2400" b="1" dirty="0">
                <a:solidFill>
                  <a:schemeClr val="tx2"/>
                </a:solidFill>
                <a:latin typeface="Arial" panose="020B0604020202020204" pitchFamily="34" charset="0"/>
              </a:rPr>
              <a:t>: </a:t>
            </a:r>
            <a:r>
              <a:rPr sz="2400" b="1" dirty="0">
                <a:solidFill>
                  <a:schemeClr val="tx2"/>
                </a:solidFill>
                <a:latin typeface="Arial" panose="020B0604020202020204" pitchFamily="34" charset="0"/>
              </a:rPr>
              <a:t>Động vật thích nghi với điều kiện chiếu sáng khác   nhau nên được chia thành hai nhóm:</a:t>
            </a:r>
          </a:p>
          <a:p>
            <a:pPr marL="60325" indent="-60325">
              <a:buAutoNum type="alphaLcPeriod"/>
            </a:pPr>
            <a:r>
              <a:rPr sz="2400" b="1" dirty="0">
                <a:solidFill>
                  <a:schemeClr val="tx2"/>
                </a:solidFill>
                <a:latin typeface="Arial" panose="020B0604020202020204" pitchFamily="34" charset="0"/>
              </a:rPr>
              <a:t>Động vật chịu hạn và ưa ẩm				</a:t>
            </a:r>
          </a:p>
          <a:p>
            <a:pPr marL="60325" indent="-60325">
              <a:buAutoNum type="alphaLcPeriod"/>
            </a:pPr>
            <a:r>
              <a:rPr sz="2400" b="1" dirty="0">
                <a:solidFill>
                  <a:schemeClr val="tx2"/>
                </a:solidFill>
                <a:latin typeface="Arial" panose="020B0604020202020204" pitchFamily="34" charset="0"/>
              </a:rPr>
              <a:t>Động vật ưa bóng và ưa sáng</a:t>
            </a:r>
          </a:p>
          <a:p>
            <a:pPr marL="60325" indent="-60325">
              <a:buAutoNum type="alphaLcPeriod"/>
            </a:pPr>
            <a:r>
              <a:rPr sz="2400" b="1" dirty="0">
                <a:solidFill>
                  <a:schemeClr val="tx2"/>
                </a:solidFill>
                <a:latin typeface="Arial" panose="020B0604020202020204" pitchFamily="34" charset="0"/>
              </a:rPr>
              <a:t>Động vật ưa sáng và ưa tối				</a:t>
            </a:r>
          </a:p>
          <a:p>
            <a:pPr marL="60325" indent="-60325">
              <a:buAutoNum type="alphaLcPeriod"/>
            </a:pPr>
            <a:r>
              <a:rPr sz="2400" b="1" dirty="0">
                <a:solidFill>
                  <a:schemeClr val="tx2"/>
                </a:solidFill>
                <a:latin typeface="Arial" panose="020B0604020202020204" pitchFamily="34" charset="0"/>
              </a:rPr>
              <a:t>Động vật ưa ẩm và ưa khô</a:t>
            </a:r>
          </a:p>
          <a:p>
            <a:pPr marL="60325" indent="-60325"/>
            <a:endParaRPr sz="2400" b="1" dirty="0">
              <a:solidFill>
                <a:schemeClr val="tx2"/>
              </a:solidFill>
              <a:latin typeface="Arial" panose="020B0604020202020204" pitchFamily="34" charset="0"/>
            </a:endParaRPr>
          </a:p>
        </p:txBody>
      </p:sp>
      <p:sp>
        <p:nvSpPr>
          <p:cNvPr id="102407" name="Oval 7"/>
          <p:cNvSpPr/>
          <p:nvPr/>
        </p:nvSpPr>
        <p:spPr>
          <a:xfrm>
            <a:off x="0" y="2133600"/>
            <a:ext cx="381000" cy="381000"/>
          </a:xfrm>
          <a:prstGeom prst="ellipse">
            <a:avLst/>
          </a:prstGeom>
          <a:noFill/>
          <a:ln w="38100" cap="flat" cmpd="sng">
            <a:solidFill>
              <a:srgbClr val="CC0099"/>
            </a:solidFill>
            <a:prstDash val="solid"/>
            <a:headEnd type="none" w="med" len="med"/>
            <a:tailEnd type="none" w="med" len="med"/>
          </a:ln>
        </p:spPr>
        <p:txBody>
          <a:bodyPr wrap="none" anchor="ctr"/>
          <a:lstStyle/>
          <a:p>
            <a:endParaRPr lang="vi-VN" altLang="x-none" dirty="0">
              <a:latin typeface="Arial" panose="020B0604020202020204" pitchFamily="34" charset="0"/>
            </a:endParaRPr>
          </a:p>
        </p:txBody>
      </p:sp>
      <p:sp>
        <p:nvSpPr>
          <p:cNvPr id="102408" name="Oval 8"/>
          <p:cNvSpPr/>
          <p:nvPr/>
        </p:nvSpPr>
        <p:spPr>
          <a:xfrm>
            <a:off x="0" y="5105400"/>
            <a:ext cx="381000" cy="381000"/>
          </a:xfrm>
          <a:prstGeom prst="ellipse">
            <a:avLst/>
          </a:prstGeom>
          <a:noFill/>
          <a:ln w="38100" cap="flat" cmpd="sng">
            <a:solidFill>
              <a:srgbClr val="CC0099"/>
            </a:solidFill>
            <a:prstDash val="solid"/>
            <a:headEnd type="none" w="med" len="med"/>
            <a:tailEnd type="none" w="med" len="med"/>
          </a:ln>
        </p:spPr>
        <p:txBody>
          <a:bodyPr wrap="none" anchor="ctr"/>
          <a:lstStyle/>
          <a:p>
            <a:endParaRPr lang="vi-VN" altLang="x-none"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2407"/>
                                        </p:tgtEl>
                                        <p:attrNameLst>
                                          <p:attrName>style.visibility</p:attrName>
                                        </p:attrNameLst>
                                      </p:cBhvr>
                                      <p:to>
                                        <p:strVal val="visible"/>
                                      </p:to>
                                    </p:set>
                                    <p:animEffect transition="in" filter="diamond(in)">
                                      <p:cBhvr>
                                        <p:cTn id="7" dur="2000"/>
                                        <p:tgtEl>
                                          <p:spTgt spid="10240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2408"/>
                                        </p:tgtEl>
                                        <p:attrNameLst>
                                          <p:attrName>style.visibility</p:attrName>
                                        </p:attrNameLst>
                                      </p:cBhvr>
                                      <p:to>
                                        <p:strVal val="visible"/>
                                      </p:to>
                                    </p:set>
                                    <p:animEffect transition="in" filter="diamond(in)">
                                      <p:cBhvr>
                                        <p:cTn id="12" dur="2000"/>
                                        <p:tgtEl>
                                          <p:spTgt spid="102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7" grpId="0" animBg="1"/>
      <p:bldP spid="10240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38916" name="Picture 5" descr="bs00554a"/>
          <p:cNvPicPr>
            <a:picLocks noChangeAspect="1"/>
          </p:cNvPicPr>
          <p:nvPr/>
        </p:nvPicPr>
        <p:blipFill>
          <a:blip r:embed="rId3"/>
          <a:stretch>
            <a:fillRect/>
          </a:stretch>
        </p:blipFill>
        <p:spPr>
          <a:xfrm>
            <a:off x="7772400" y="0"/>
            <a:ext cx="1371600" cy="784225"/>
          </a:xfrm>
          <a:prstGeom prst="rect">
            <a:avLst/>
          </a:prstGeom>
          <a:noFill/>
          <a:ln w="9525">
            <a:noFill/>
          </a:ln>
        </p:spPr>
      </p:pic>
      <p:sp>
        <p:nvSpPr>
          <p:cNvPr id="2" name="Hộp Văn bản 1">
            <a:extLst>
              <a:ext uri="{FF2B5EF4-FFF2-40B4-BE49-F238E27FC236}">
                <a16:creationId xmlns:a16="http://schemas.microsoft.com/office/drawing/2014/main" id="{70D92F31-78C1-3449-99A8-3F4446E1AB10}"/>
              </a:ext>
            </a:extLst>
          </p:cNvPr>
          <p:cNvSpPr txBox="1"/>
          <p:nvPr/>
        </p:nvSpPr>
        <p:spPr>
          <a:xfrm>
            <a:off x="1034143" y="1636939"/>
            <a:ext cx="7620000" cy="2554545"/>
          </a:xfrm>
          <a:prstGeom prst="rect">
            <a:avLst/>
          </a:prstGeom>
          <a:noFill/>
        </p:spPr>
        <p:txBody>
          <a:bodyPr wrap="square" rtlCol="0">
            <a:spAutoFit/>
          </a:bodyPr>
          <a:lstStyle/>
          <a:p>
            <a:pPr algn="l"/>
            <a:r>
              <a:rPr lang="vi-VN" sz="8000"/>
              <a:t>Cảm ơn tất cả mọi người </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5"/>
          <p:cNvSpPr txBox="1"/>
          <p:nvPr/>
        </p:nvSpPr>
        <p:spPr>
          <a:xfrm>
            <a:off x="304800" y="-76200"/>
            <a:ext cx="7543800" cy="3749675"/>
          </a:xfrm>
          <a:prstGeom prst="rect">
            <a:avLst/>
          </a:prstGeom>
          <a:noFill/>
          <a:ln w="9525">
            <a:noFill/>
          </a:ln>
        </p:spPr>
        <p:txBody>
          <a:bodyPr>
            <a:spAutoFit/>
          </a:bodyPr>
          <a:lstStyle/>
          <a:p>
            <a:pPr>
              <a:spcBef>
                <a:spcPct val="50000"/>
              </a:spcBef>
            </a:pPr>
            <a:r>
              <a:rPr sz="8000" dirty="0">
                <a:solidFill>
                  <a:schemeClr val="bg1"/>
                </a:solidFill>
                <a:latin typeface="VNI-Times" pitchFamily="2" charset="0"/>
              </a:rPr>
              <a:t>Chaøo taïm bieät, heïn gaëp laïi buoåi hoïc sau.</a:t>
            </a:r>
          </a:p>
        </p:txBody>
      </p:sp>
    </p:spTree>
  </p:cSld>
  <p:clrMapOvr>
    <a:masterClrMapping/>
  </p:clrMapOvr>
  <p:transition>
    <p:sndAc>
      <p:stSnd>
        <p:snd r:embed="rId2" name="ir_end.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Text Box 3"/>
          <p:cNvSpPr txBox="1"/>
          <p:nvPr/>
        </p:nvSpPr>
        <p:spPr>
          <a:xfrm>
            <a:off x="76200" y="647700"/>
            <a:ext cx="8915400" cy="3753485"/>
          </a:xfrm>
          <a:prstGeom prst="rect">
            <a:avLst/>
          </a:prstGeom>
          <a:noFill/>
          <a:ln w="9525">
            <a:noFill/>
          </a:ln>
        </p:spPr>
        <p:txBody>
          <a:bodyPr>
            <a:spAutoFit/>
          </a:bodyPr>
          <a:lstStyle/>
          <a:p>
            <a:pPr algn="just" eaLnBrk="1" hangingPunct="1">
              <a:spcBef>
                <a:spcPct val="50000"/>
              </a:spcBef>
            </a:pPr>
            <a:r>
              <a:rPr sz="2800" b="1" u="sng" dirty="0">
                <a:solidFill>
                  <a:schemeClr val="tx2"/>
                </a:solidFill>
                <a:latin typeface="Times New Roman" panose="02020603050405020304" pitchFamily="18" charset="0"/>
                <a:cs typeface="Times New Roman" panose="02020603050405020304" pitchFamily="18" charset="0"/>
              </a:rPr>
              <a:t>B</a:t>
            </a:r>
            <a:r>
              <a:rPr sz="2800" b="1" u="sng" dirty="0">
                <a:solidFill>
                  <a:schemeClr val="tx2"/>
                </a:solidFill>
                <a:latin typeface="Times New Roman" panose="02020603050405020304" pitchFamily="18" charset="0"/>
                <a:ea typeface="Times New Roman" panose="02020603050405020304" pitchFamily="18" charset="0"/>
              </a:rPr>
              <a:t>à</a:t>
            </a:r>
            <a:r>
              <a:rPr sz="2800" b="1" u="sng" dirty="0">
                <a:solidFill>
                  <a:schemeClr val="tx2"/>
                </a:solidFill>
                <a:latin typeface="Times New Roman" panose="02020603050405020304" pitchFamily="18" charset="0"/>
                <a:cs typeface="Times New Roman" panose="02020603050405020304" pitchFamily="18" charset="0"/>
              </a:rPr>
              <a:t>i tập </a:t>
            </a:r>
            <a:r>
              <a:rPr sz="2800" b="1" dirty="0">
                <a:solidFill>
                  <a:schemeClr val="tx2"/>
                </a:solidFill>
                <a:latin typeface="Times New Roman" panose="02020603050405020304" pitchFamily="18" charset="0"/>
                <a:cs typeface="Times New Roman" panose="02020603050405020304" pitchFamily="18" charset="0"/>
              </a:rPr>
              <a:t>: Khi ta </a:t>
            </a:r>
            <a:r>
              <a:rPr lang="en-US" sz="2800" b="1" dirty="0">
                <a:solidFill>
                  <a:schemeClr val="tx2"/>
                </a:solidFill>
                <a:latin typeface="Times New Roman" panose="02020603050405020304" pitchFamily="18" charset="0"/>
                <a:cs typeface="Times New Roman" panose="02020603050405020304" pitchFamily="18" charset="0"/>
              </a:rPr>
              <a:t>trồng trong chậu</a:t>
            </a:r>
            <a:r>
              <a:rPr sz="2800" b="1" dirty="0">
                <a:solidFill>
                  <a:schemeClr val="tx2"/>
                </a:solidFill>
                <a:latin typeface="Times New Roman" panose="02020603050405020304" pitchFamily="18" charset="0"/>
                <a:cs typeface="Times New Roman" panose="02020603050405020304" pitchFamily="18" charset="0"/>
              </a:rPr>
              <a:t> </a:t>
            </a:r>
            <a:r>
              <a:rPr lang="en-US" sz="2800" b="1" dirty="0">
                <a:solidFill>
                  <a:schemeClr val="tx2"/>
                </a:solidFill>
                <a:latin typeface="Times New Roman" panose="02020603050405020304" pitchFamily="18" charset="0"/>
                <a:cs typeface="Times New Roman" panose="02020603050405020304" pitchFamily="18" charset="0"/>
              </a:rPr>
              <a:t>một vài </a:t>
            </a:r>
            <a:r>
              <a:rPr sz="2800" b="1" dirty="0">
                <a:solidFill>
                  <a:schemeClr val="tx2"/>
                </a:solidFill>
                <a:latin typeface="Times New Roman" panose="02020603050405020304" pitchFamily="18" charset="0"/>
                <a:cs typeface="Times New Roman" panose="02020603050405020304" pitchFamily="18" charset="0"/>
              </a:rPr>
              <a:t>cây </a:t>
            </a:r>
            <a:r>
              <a:rPr lang="en-US" sz="2800" b="1" dirty="0">
                <a:solidFill>
                  <a:schemeClr val="tx2"/>
                </a:solidFill>
                <a:latin typeface="Times New Roman" panose="02020603050405020304" pitchFamily="18" charset="0"/>
                <a:cs typeface="Times New Roman" panose="02020603050405020304" pitchFamily="18" charset="0"/>
              </a:rPr>
              <a:t>đậu xanh để bên cửa sổ, sau 1 tuần chăm sóc tốt, quan sát cách mọc của thân cây em thấy có hiện tượng nào sau đây? </a:t>
            </a:r>
          </a:p>
          <a:p>
            <a:pPr algn="just" eaLnBrk="1" hangingPunct="1">
              <a:spcBef>
                <a:spcPct val="50000"/>
              </a:spcBef>
            </a:pPr>
            <a:r>
              <a:rPr lang="en-US" sz="2800" b="1" dirty="0">
                <a:solidFill>
                  <a:schemeClr val="tx2"/>
                </a:solidFill>
                <a:latin typeface="Times New Roman" panose="02020603050405020304" pitchFamily="18" charset="0"/>
                <a:cs typeface="Times New Roman" panose="02020603050405020304" pitchFamily="18" charset="0"/>
              </a:rPr>
              <a:t>a) Thân cây mọc thẳng.</a:t>
            </a:r>
          </a:p>
          <a:p>
            <a:pPr algn="just" eaLnBrk="1" hangingPunct="1">
              <a:spcBef>
                <a:spcPct val="50000"/>
              </a:spcBef>
            </a:pPr>
            <a:r>
              <a:rPr lang="en-US" sz="2800" b="1" dirty="0">
                <a:solidFill>
                  <a:schemeClr val="tx2"/>
                </a:solidFill>
                <a:latin typeface="Times New Roman" panose="02020603050405020304" pitchFamily="18" charset="0"/>
                <a:cs typeface="Times New Roman" panose="02020603050405020304" pitchFamily="18" charset="0"/>
              </a:rPr>
              <a:t>b) </a:t>
            </a:r>
            <a:r>
              <a:rPr lang="en-US" sz="2800" b="1" dirty="0">
                <a:solidFill>
                  <a:schemeClr val="tx2"/>
                </a:solidFill>
                <a:latin typeface="Times New Roman" panose="02020603050405020304" pitchFamily="18" charset="0"/>
                <a:cs typeface="Times New Roman" panose="02020603050405020304" pitchFamily="18" charset="0"/>
                <a:sym typeface="+mn-ea"/>
              </a:rPr>
              <a:t>Thân cây mọc nghiêng ra phía ngoài cửa sổ để hứng ánh sáng.</a:t>
            </a:r>
          </a:p>
          <a:p>
            <a:pPr algn="just" eaLnBrk="1" hangingPunct="1">
              <a:spcBef>
                <a:spcPct val="50000"/>
              </a:spcBef>
            </a:pPr>
            <a:r>
              <a:rPr lang="en-US" sz="2800" b="1" dirty="0">
                <a:solidFill>
                  <a:schemeClr val="tx2"/>
                </a:solidFill>
                <a:latin typeface="Times New Roman" panose="02020603050405020304" pitchFamily="18" charset="0"/>
                <a:cs typeface="Times New Roman" panose="02020603050405020304" pitchFamily="18" charset="0"/>
                <a:sym typeface="+mn-ea"/>
              </a:rPr>
              <a:t>c)Thân cây mọc nghiêng vào trong nhà.</a:t>
            </a:r>
            <a:endParaRPr lang="en-US" sz="2800" b="1" i="1"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2" name="Text Box 1"/>
          <p:cNvSpPr txBox="1"/>
          <p:nvPr/>
        </p:nvSpPr>
        <p:spPr>
          <a:xfrm>
            <a:off x="155575" y="4594860"/>
            <a:ext cx="8570595" cy="1383665"/>
          </a:xfrm>
          <a:prstGeom prst="rect">
            <a:avLst/>
          </a:prstGeom>
          <a:noFill/>
        </p:spPr>
        <p:txBody>
          <a:bodyPr wrap="square" rtlCol="0">
            <a:spAutoFit/>
          </a:bodyPr>
          <a:lstStyle/>
          <a:p>
            <a:pPr algn="l"/>
            <a:r>
              <a:rPr sz="2800" b="1" u="sng" dirty="0">
                <a:solidFill>
                  <a:schemeClr val="tx2"/>
                </a:solidFill>
                <a:latin typeface="Times New Roman" panose="02020603050405020304" pitchFamily="18" charset="0"/>
                <a:cs typeface="Times New Roman" panose="02020603050405020304" pitchFamily="18" charset="0"/>
                <a:sym typeface="+mn-ea"/>
              </a:rPr>
              <a:t>Trả lời:</a:t>
            </a:r>
            <a:r>
              <a:rPr sz="2800" b="1" dirty="0">
                <a:solidFill>
                  <a:schemeClr val="tx2"/>
                </a:solidFill>
                <a:latin typeface="Times New Roman" panose="02020603050405020304" pitchFamily="18" charset="0"/>
                <a:cs typeface="Times New Roman" panose="02020603050405020304" pitchFamily="18" charset="0"/>
                <a:sym typeface="+mn-ea"/>
              </a:rPr>
              <a:t>  </a:t>
            </a:r>
            <a:r>
              <a:rPr lang="en-US" sz="2800" b="1" dirty="0">
                <a:solidFill>
                  <a:schemeClr val="tx2"/>
                </a:solidFill>
                <a:latin typeface="Times New Roman" panose="02020603050405020304" pitchFamily="18" charset="0"/>
                <a:cs typeface="Times New Roman" panose="02020603050405020304" pitchFamily="18" charset="0"/>
                <a:sym typeface="+mn-ea"/>
              </a:rPr>
              <a:t>vì cây đậu xanh có tính hướng sáng nên thân cây mọc nghiêng ra phía ngoài cửa sổ để hứng ánh sáng.</a:t>
            </a:r>
            <a:endParaRPr lang="en-US" sz="280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AutoShape 9"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4099" name="AutoShape 11"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4100" name="AutoShape 13"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4101" name="AutoShape 15"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4102" name="AutoShape 17"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4103" name="AutoShape 19"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4104" name="AutoShape 21"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grpSp>
        <p:nvGrpSpPr>
          <p:cNvPr id="2" name="Group 10"/>
          <p:cNvGrpSpPr/>
          <p:nvPr/>
        </p:nvGrpSpPr>
        <p:grpSpPr>
          <a:xfrm>
            <a:off x="2950663" y="1466152"/>
            <a:ext cx="4897938" cy="1277049"/>
            <a:chOff x="2018" y="1433"/>
            <a:chExt cx="1868" cy="890"/>
          </a:xfrm>
        </p:grpSpPr>
        <p:sp>
          <p:nvSpPr>
            <p:cNvPr id="69644" name="Oval 12"/>
            <p:cNvSpPr>
              <a:spLocks noChangeArrowheads="1"/>
            </p:cNvSpPr>
            <p:nvPr/>
          </p:nvSpPr>
          <p:spPr bwMode="gray">
            <a:xfrm>
              <a:off x="2018" y="1433"/>
              <a:ext cx="1868" cy="89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9649" name="Oval 17"/>
            <p:cNvSpPr>
              <a:spLocks noChangeArrowheads="1"/>
            </p:cNvSpPr>
            <p:nvPr/>
          </p:nvSpPr>
          <p:spPr bwMode="gray">
            <a:xfrm rot="16200000">
              <a:off x="2570" y="1074"/>
              <a:ext cx="764" cy="1622"/>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vert="eaVert" wrap="none"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800" b="1" i="0" u="none" strike="noStrike" kern="1200" cap="none" spc="0" normalizeH="0" baseline="0" noProof="0">
                  <a:ln>
                    <a:noFill/>
                  </a:ln>
                  <a:solidFill>
                    <a:srgbClr val="FF0000"/>
                  </a:solidFill>
                  <a:effectLst/>
                  <a:uLnTx/>
                  <a:uFillTx/>
                  <a:latin typeface="Arial" panose="020B0604020202020204" pitchFamily="34" charset="0"/>
                  <a:ea typeface="+mn-ea"/>
                  <a:cs typeface="+mn-cs"/>
                </a:rPr>
                <a:t>MỤC TIÊU BÀI HỌC</a:t>
              </a:r>
              <a:endParaRPr kumimoji="0" lang="vi-VN" sz="28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grpSp>
      <p:grpSp>
        <p:nvGrpSpPr>
          <p:cNvPr id="4" name="Group 71"/>
          <p:cNvGrpSpPr/>
          <p:nvPr/>
        </p:nvGrpSpPr>
        <p:grpSpPr>
          <a:xfrm>
            <a:off x="87313" y="2286000"/>
            <a:ext cx="3951287" cy="3067050"/>
            <a:chOff x="0" y="1392"/>
            <a:chExt cx="2489" cy="1932"/>
          </a:xfrm>
          <a:solidFill>
            <a:schemeClr val="accent1"/>
          </a:solidFill>
        </p:grpSpPr>
        <p:sp>
          <p:nvSpPr>
            <p:cNvPr id="4114" name="Freeform 7"/>
            <p:cNvSpPr/>
            <p:nvPr/>
          </p:nvSpPr>
          <p:spPr>
            <a:xfrm>
              <a:off x="1920" y="1392"/>
              <a:ext cx="569" cy="782"/>
            </a:xfrm>
            <a:custGeom>
              <a:avLst/>
              <a:gdLst>
                <a:gd name="txL" fmla="*/ 0 w 580"/>
                <a:gd name="txT" fmla="*/ 0 h 798"/>
                <a:gd name="txR" fmla="*/ 580 w 580"/>
                <a:gd name="txB" fmla="*/ 798 h 798"/>
              </a:gdLst>
              <a:ahLst/>
              <a:cxnLst>
                <a:cxn ang="0">
                  <a:pos x="1951420446" y="0"/>
                </a:cxn>
                <a:cxn ang="0">
                  <a:pos x="1951420446" y="1940656888"/>
                </a:cxn>
                <a:cxn ang="0">
                  <a:pos x="1951420446" y="1940656888"/>
                </a:cxn>
                <a:cxn ang="0">
                  <a:pos x="1951420446" y="1940656888"/>
                </a:cxn>
                <a:cxn ang="0">
                  <a:pos x="1951420446" y="1940656888"/>
                </a:cxn>
                <a:cxn ang="0">
                  <a:pos x="1951420446" y="1940656888"/>
                </a:cxn>
                <a:cxn ang="0">
                  <a:pos x="1951420446" y="1940656888"/>
                </a:cxn>
                <a:cxn ang="0">
                  <a:pos x="1951420446" y="1940656888"/>
                </a:cxn>
                <a:cxn ang="0">
                  <a:pos x="1951420446" y="1940656888"/>
                </a:cxn>
                <a:cxn ang="0">
                  <a:pos x="1951420446" y="1940656888"/>
                </a:cxn>
                <a:cxn ang="0">
                  <a:pos x="1951420446" y="1940656888"/>
                </a:cxn>
                <a:cxn ang="0">
                  <a:pos x="1951420446" y="1940656888"/>
                </a:cxn>
                <a:cxn ang="0">
                  <a:pos x="0" y="1940656888"/>
                </a:cxn>
                <a:cxn ang="0">
                  <a:pos x="1951420446" y="1940656888"/>
                </a:cxn>
                <a:cxn ang="0">
                  <a:pos x="1951420446" y="1940656888"/>
                </a:cxn>
                <a:cxn ang="0">
                  <a:pos x="1951420446" y="1940656888"/>
                </a:cxn>
                <a:cxn ang="0">
                  <a:pos x="1951420446" y="1940656888"/>
                </a:cxn>
                <a:cxn ang="0">
                  <a:pos x="1951420446" y="1940656888"/>
                </a:cxn>
                <a:cxn ang="0">
                  <a:pos x="1951420446" y="1940656888"/>
                </a:cxn>
                <a:cxn ang="0">
                  <a:pos x="1951420446" y="1940656888"/>
                </a:cxn>
                <a:cxn ang="0">
                  <a:pos x="1951420446" y="1940656888"/>
                </a:cxn>
                <a:cxn ang="0">
                  <a:pos x="1951420446" y="1940656888"/>
                </a:cxn>
                <a:cxn ang="0">
                  <a:pos x="1951420446" y="1940656888"/>
                </a:cxn>
                <a:cxn ang="0">
                  <a:pos x="1951420446" y="1940656888"/>
                </a:cxn>
                <a:cxn ang="0">
                  <a:pos x="1951420446" y="1940656888"/>
                </a:cxn>
                <a:cxn ang="0">
                  <a:pos x="1951420446" y="1940656888"/>
                </a:cxn>
                <a:cxn ang="0">
                  <a:pos x="1951420446" y="0"/>
                </a:cxn>
                <a:cxn ang="0">
                  <a:pos x="1951420446" y="0"/>
                </a:cxn>
              </a:cxnLst>
              <a:rect l="txL" t="txT" r="txR" b="tx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pFill/>
            <a:ln>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115" name="Rectangle 62"/>
            <p:cNvSpPr/>
            <p:nvPr/>
          </p:nvSpPr>
          <p:spPr>
            <a:xfrm>
              <a:off x="0" y="2016"/>
              <a:ext cx="2448" cy="1308"/>
            </a:xfrm>
            <a:prstGeom prst="rect">
              <a:avLst/>
            </a:prstGeom>
            <a:grpFill/>
            <a:ln w="9525">
              <a:solidFill>
                <a:schemeClr val="accent3"/>
              </a:solidFill>
            </a:ln>
          </p:spPr>
          <p:txBody>
            <a:bodyPr>
              <a:spAutoFit/>
            </a:bodyPr>
            <a:lstStyle/>
            <a:p>
              <a:r>
                <a:rPr sz="2600" b="1" dirty="0">
                  <a:latin typeface="Arial" panose="020B0604020202020204" pitchFamily="34" charset="0"/>
                </a:rPr>
                <a:t>Nêu được ảnh hưởng của ánh sáng đến các đặc điểm hình thái, sinh lí, giải phẫu và tập tính của sinh vật.</a:t>
              </a:r>
            </a:p>
          </p:txBody>
        </p:sp>
      </p:grpSp>
      <p:grpSp>
        <p:nvGrpSpPr>
          <p:cNvPr id="5" name="Group 72"/>
          <p:cNvGrpSpPr/>
          <p:nvPr/>
        </p:nvGrpSpPr>
        <p:grpSpPr>
          <a:xfrm>
            <a:off x="5023079" y="2037032"/>
            <a:ext cx="3962400" cy="3254375"/>
            <a:chOff x="3264" y="1440"/>
            <a:chExt cx="2496" cy="2050"/>
          </a:xfrm>
        </p:grpSpPr>
        <p:sp>
          <p:nvSpPr>
            <p:cNvPr id="4109" name="Rectangle 61"/>
            <p:cNvSpPr/>
            <p:nvPr/>
          </p:nvSpPr>
          <p:spPr>
            <a:xfrm>
              <a:off x="3264" y="2269"/>
              <a:ext cx="2496" cy="1221"/>
            </a:xfrm>
            <a:prstGeom prst="rect">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defTabSz="914400">
                <a:tabLst>
                  <a:tab pos="228600" algn="l"/>
                </a:tabLst>
              </a:pPr>
              <a:r>
                <a:rPr sz="2400" b="1" dirty="0">
                  <a:solidFill>
                    <a:schemeClr val="tx2"/>
                  </a:solidFill>
                  <a:latin typeface="Arial" panose="020B0604020202020204" pitchFamily="34" charset="0"/>
                </a:rPr>
                <a:t>Nêu được </a:t>
              </a:r>
              <a:r>
                <a:rPr lang="en-US" sz="2400" b="1" dirty="0">
                  <a:solidFill>
                    <a:schemeClr val="tx2"/>
                  </a:solidFill>
                  <a:latin typeface="Arial" panose="020B0604020202020204" pitchFamily="34" charset="0"/>
                </a:rPr>
                <a:t>ví dụ về</a:t>
              </a:r>
              <a:r>
                <a:rPr sz="2400" b="1" dirty="0">
                  <a:solidFill>
                    <a:schemeClr val="tx2"/>
                  </a:solidFill>
                  <a:latin typeface="Arial" panose="020B0604020202020204" pitchFamily="34" charset="0"/>
                </a:rPr>
                <a:t> </a:t>
              </a:r>
              <a:r>
                <a:rPr lang="en-US" sz="2400" b="1" dirty="0">
                  <a:solidFill>
                    <a:schemeClr val="tx2"/>
                  </a:solidFill>
                  <a:latin typeface="Arial" panose="020B0604020202020204" pitchFamily="34" charset="0"/>
                </a:rPr>
                <a:t>thực</a:t>
              </a:r>
              <a:r>
                <a:rPr sz="2400" b="1" dirty="0">
                  <a:solidFill>
                    <a:schemeClr val="tx2"/>
                  </a:solidFill>
                  <a:latin typeface="Arial" panose="020B0604020202020204" pitchFamily="34" charset="0"/>
                </a:rPr>
                <a:t> vật </a:t>
              </a:r>
              <a:r>
                <a:rPr lang="en-US" sz="2400" b="1" dirty="0">
                  <a:solidFill>
                    <a:schemeClr val="tx2"/>
                  </a:solidFill>
                  <a:latin typeface="Arial" panose="020B0604020202020204" pitchFamily="34" charset="0"/>
                </a:rPr>
                <a:t>ưa</a:t>
              </a:r>
              <a:r>
                <a:rPr sz="2400" b="1" dirty="0">
                  <a:solidFill>
                    <a:schemeClr val="tx2"/>
                  </a:solidFill>
                  <a:latin typeface="Arial" panose="020B0604020202020204" pitchFamily="34" charset="0"/>
                </a:rPr>
                <a:t> ánh sáng</a:t>
              </a:r>
              <a:r>
                <a:rPr lang="en-US" sz="2400" b="1" dirty="0">
                  <a:solidFill>
                    <a:schemeClr val="tx2"/>
                  </a:solidFill>
                  <a:latin typeface="Arial" panose="020B0604020202020204" pitchFamily="34" charset="0"/>
                </a:rPr>
                <a:t>, ưa bóng</a:t>
              </a:r>
              <a:r>
                <a:rPr sz="2400" b="1" dirty="0">
                  <a:solidFill>
                    <a:schemeClr val="tx2"/>
                  </a:solidFill>
                  <a:latin typeface="Arial" panose="020B0604020202020204" pitchFamily="34" charset="0"/>
                </a:rPr>
                <a:t>. </a:t>
              </a:r>
              <a:r>
                <a:rPr lang="en-US" sz="2400" b="1" dirty="0">
                  <a:solidFill>
                    <a:schemeClr val="tx2"/>
                  </a:solidFill>
                  <a:latin typeface="Arial" panose="020B0604020202020204" pitchFamily="34" charset="0"/>
                </a:rPr>
                <a:t>Hiểu </a:t>
              </a:r>
              <a:r>
                <a:rPr sz="2400" b="1" dirty="0">
                  <a:solidFill>
                    <a:schemeClr val="tx2"/>
                  </a:solidFill>
                  <a:latin typeface="Arial" panose="020B0604020202020204" pitchFamily="34" charset="0"/>
                </a:rPr>
                <a:t>được </a:t>
              </a:r>
              <a:r>
                <a:rPr lang="en-US" sz="2400" b="1" dirty="0">
                  <a:solidFill>
                    <a:schemeClr val="tx2"/>
                  </a:solidFill>
                  <a:latin typeface="Arial" panose="020B0604020202020204" pitchFamily="34" charset="0"/>
                </a:rPr>
                <a:t>sự thích</a:t>
              </a:r>
              <a:r>
                <a:rPr sz="2400" b="1" dirty="0">
                  <a:solidFill>
                    <a:schemeClr val="tx2"/>
                  </a:solidFill>
                  <a:latin typeface="Arial" panose="020B0604020202020204" pitchFamily="34" charset="0"/>
                </a:rPr>
                <a:t> nghi của </a:t>
              </a:r>
              <a:r>
                <a:rPr lang="en-US" sz="2400" b="1" dirty="0">
                  <a:solidFill>
                    <a:schemeClr val="tx2"/>
                  </a:solidFill>
                  <a:latin typeface="Arial" panose="020B0604020202020204" pitchFamily="34" charset="0"/>
                </a:rPr>
                <a:t>động</a:t>
              </a:r>
              <a:r>
                <a:rPr sz="2400" b="1" dirty="0">
                  <a:solidFill>
                    <a:schemeClr val="tx2"/>
                  </a:solidFill>
                  <a:latin typeface="Arial" panose="020B0604020202020204" pitchFamily="34" charset="0"/>
                </a:rPr>
                <a:t> vật</a:t>
              </a:r>
              <a:r>
                <a:rPr lang="en-US" sz="2400" b="1" dirty="0">
                  <a:solidFill>
                    <a:schemeClr val="tx2"/>
                  </a:solidFill>
                  <a:latin typeface="Arial" panose="020B0604020202020204" pitchFamily="34" charset="0"/>
                </a:rPr>
                <a:t>, thực vật</a:t>
              </a:r>
              <a:r>
                <a:rPr sz="2400" b="1" dirty="0">
                  <a:solidFill>
                    <a:schemeClr val="tx2"/>
                  </a:solidFill>
                  <a:latin typeface="Arial" panose="020B0604020202020204" pitchFamily="34" charset="0"/>
                </a:rPr>
                <a:t> với môi trường.</a:t>
              </a:r>
            </a:p>
          </p:txBody>
        </p:sp>
        <p:sp>
          <p:nvSpPr>
            <p:cNvPr id="69641" name="Freeform 9"/>
            <p:cNvSpPr/>
            <p:nvPr/>
          </p:nvSpPr>
          <p:spPr bwMode="gray">
            <a:xfrm flipH="1">
              <a:off x="4375" y="1440"/>
              <a:ext cx="569" cy="782"/>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sp>
        <p:nvSpPr>
          <p:cNvPr id="3" name="Hộp Văn bản 2">
            <a:extLst>
              <a:ext uri="{FF2B5EF4-FFF2-40B4-BE49-F238E27FC236}">
                <a16:creationId xmlns:a16="http://schemas.microsoft.com/office/drawing/2014/main" id="{E42702EE-A960-4844-9E20-221D38A030E7}"/>
              </a:ext>
            </a:extLst>
          </p:cNvPr>
          <p:cNvSpPr txBox="1"/>
          <p:nvPr/>
        </p:nvSpPr>
        <p:spPr>
          <a:xfrm>
            <a:off x="3746046" y="2514600"/>
            <a:ext cx="1828800" cy="1828800"/>
          </a:xfrm>
          <a:prstGeom prst="rect">
            <a:avLst/>
          </a:prstGeom>
          <a:noFill/>
        </p:spPr>
        <p:txBody>
          <a:bodyPr wrap="square" rtlCol="0">
            <a:spAutoFit/>
          </a:bodyPr>
          <a:lstStyle/>
          <a:p>
            <a:pPr algn="l"/>
            <a:endParaRPr lang="vi-VN"/>
          </a:p>
        </p:txBody>
      </p:sp>
      <p:sp>
        <p:nvSpPr>
          <p:cNvPr id="6" name="Hộp Văn bản 5">
            <a:extLst>
              <a:ext uri="{FF2B5EF4-FFF2-40B4-BE49-F238E27FC236}">
                <a16:creationId xmlns:a16="http://schemas.microsoft.com/office/drawing/2014/main" id="{60467CFA-61A3-3D4F-BD83-AD2BB03479A3}"/>
              </a:ext>
            </a:extLst>
          </p:cNvPr>
          <p:cNvSpPr txBox="1"/>
          <p:nvPr/>
        </p:nvSpPr>
        <p:spPr>
          <a:xfrm>
            <a:off x="3684814" y="2514600"/>
            <a:ext cx="1828800" cy="1828800"/>
          </a:xfrm>
          <a:prstGeom prst="rect">
            <a:avLst/>
          </a:prstGeom>
          <a:noFill/>
        </p:spPr>
        <p:txBody>
          <a:bodyPr wrap="square" rtlCol="0">
            <a:spAutoFit/>
          </a:bodyPr>
          <a:lstStyle/>
          <a:p>
            <a:pPr algn="l"/>
            <a:endParaRPr lang="vi-VN"/>
          </a:p>
        </p:txBody>
      </p:sp>
      <p:sp>
        <p:nvSpPr>
          <p:cNvPr id="7" name="Hộp Văn bản 6">
            <a:extLst>
              <a:ext uri="{FF2B5EF4-FFF2-40B4-BE49-F238E27FC236}">
                <a16:creationId xmlns:a16="http://schemas.microsoft.com/office/drawing/2014/main" id="{20B5D212-A12E-2041-A370-DF67565768FB}"/>
              </a:ext>
            </a:extLst>
          </p:cNvPr>
          <p:cNvSpPr txBox="1"/>
          <p:nvPr/>
        </p:nvSpPr>
        <p:spPr>
          <a:xfrm>
            <a:off x="3684814" y="2514600"/>
            <a:ext cx="1828800" cy="1828800"/>
          </a:xfrm>
          <a:prstGeom prst="rect">
            <a:avLst/>
          </a:prstGeom>
          <a:noFill/>
        </p:spPr>
        <p:txBody>
          <a:bodyPr wrap="square" rtlCol="0">
            <a:spAutoFit/>
          </a:bodyPr>
          <a:lstStyle/>
          <a:p>
            <a:pPr algn="l"/>
            <a:endParaRPr lang="vi-VN"/>
          </a:p>
        </p:txBody>
      </p:sp>
      <p:sp>
        <p:nvSpPr>
          <p:cNvPr id="8" name="Hộp Văn bản 7">
            <a:extLst>
              <a:ext uri="{FF2B5EF4-FFF2-40B4-BE49-F238E27FC236}">
                <a16:creationId xmlns:a16="http://schemas.microsoft.com/office/drawing/2014/main" id="{AD55DA56-38DA-3D42-A655-3F223F58F4B8}"/>
              </a:ext>
            </a:extLst>
          </p:cNvPr>
          <p:cNvSpPr txBox="1"/>
          <p:nvPr/>
        </p:nvSpPr>
        <p:spPr>
          <a:xfrm>
            <a:off x="3684814" y="2514600"/>
            <a:ext cx="1828800" cy="1828800"/>
          </a:xfrm>
          <a:prstGeom prst="rect">
            <a:avLst/>
          </a:prstGeom>
          <a:noFill/>
        </p:spPr>
        <p:txBody>
          <a:bodyPr wrap="square" rtlCol="0">
            <a:spAutoFit/>
          </a:bodyPr>
          <a:lstStyle/>
          <a:p>
            <a:pPr algn="l"/>
            <a:endParaRPr lang="vi-VN"/>
          </a:p>
        </p:txBody>
      </p:sp>
      <p:sp>
        <p:nvSpPr>
          <p:cNvPr id="9" name="Hộp Văn bản 8">
            <a:extLst>
              <a:ext uri="{FF2B5EF4-FFF2-40B4-BE49-F238E27FC236}">
                <a16:creationId xmlns:a16="http://schemas.microsoft.com/office/drawing/2014/main" id="{D2FDD8A2-EA29-B145-9927-33502FEAD859}"/>
              </a:ext>
            </a:extLst>
          </p:cNvPr>
          <p:cNvSpPr txBox="1"/>
          <p:nvPr/>
        </p:nvSpPr>
        <p:spPr>
          <a:xfrm>
            <a:off x="3684814" y="2514600"/>
            <a:ext cx="1828800" cy="1828800"/>
          </a:xfrm>
          <a:prstGeom prst="rect">
            <a:avLst/>
          </a:prstGeom>
          <a:noFill/>
        </p:spPr>
        <p:txBody>
          <a:bodyPr wrap="square" rtlCol="0">
            <a:spAutoFit/>
          </a:bodyPr>
          <a:lstStyle/>
          <a:p>
            <a:pPr algn="l"/>
            <a:endParaRPr lang="vi-VN"/>
          </a:p>
        </p:txBody>
      </p:sp>
      <p:sp>
        <p:nvSpPr>
          <p:cNvPr id="10" name="Hộp Văn bản 9">
            <a:extLst>
              <a:ext uri="{FF2B5EF4-FFF2-40B4-BE49-F238E27FC236}">
                <a16:creationId xmlns:a16="http://schemas.microsoft.com/office/drawing/2014/main" id="{3757BC63-8804-494B-B50F-62159D859DB4}"/>
              </a:ext>
            </a:extLst>
          </p:cNvPr>
          <p:cNvSpPr txBox="1"/>
          <p:nvPr/>
        </p:nvSpPr>
        <p:spPr>
          <a:xfrm>
            <a:off x="3684814" y="2514600"/>
            <a:ext cx="1828800" cy="1828800"/>
          </a:xfrm>
          <a:prstGeom prst="rect">
            <a:avLst/>
          </a:prstGeom>
          <a:noFill/>
        </p:spPr>
        <p:txBody>
          <a:bodyPr wrap="square" rtlCol="0">
            <a:spAutoFit/>
          </a:bodyPr>
          <a:lstStyle/>
          <a:p>
            <a:pPr algn="l"/>
            <a:endParaRPr lang="vi-VN"/>
          </a:p>
        </p:txBody>
      </p:sp>
      <p:sp>
        <p:nvSpPr>
          <p:cNvPr id="11" name="Hộp Văn bản 10">
            <a:extLst>
              <a:ext uri="{FF2B5EF4-FFF2-40B4-BE49-F238E27FC236}">
                <a16:creationId xmlns:a16="http://schemas.microsoft.com/office/drawing/2014/main" id="{28C8B096-B648-C04C-9F74-4609135944B3}"/>
              </a:ext>
            </a:extLst>
          </p:cNvPr>
          <p:cNvSpPr txBox="1"/>
          <p:nvPr/>
        </p:nvSpPr>
        <p:spPr>
          <a:xfrm>
            <a:off x="3746046" y="2514600"/>
            <a:ext cx="1828800" cy="1828800"/>
          </a:xfrm>
          <a:prstGeom prst="rect">
            <a:avLst/>
          </a:prstGeom>
          <a:noFill/>
        </p:spPr>
        <p:txBody>
          <a:bodyPr wrap="square" rtlCol="0">
            <a:spAutoFit/>
          </a:bodyPr>
          <a:lstStyle/>
          <a:p>
            <a:pPr algn="l"/>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6146" name="Rectangle 5"/>
          <p:cNvSpPr/>
          <p:nvPr/>
        </p:nvSpPr>
        <p:spPr>
          <a:xfrm>
            <a:off x="0" y="985838"/>
            <a:ext cx="4038600" cy="58674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lstStyle/>
          <a:p>
            <a:endParaRPr lang="vi-VN" altLang="x-none" dirty="0">
              <a:latin typeface="Arial" panose="020B0604020202020204" pitchFamily="34" charset="0"/>
            </a:endParaRPr>
          </a:p>
        </p:txBody>
      </p:sp>
      <p:sp>
        <p:nvSpPr>
          <p:cNvPr id="7175" name="Text Box 7"/>
          <p:cNvSpPr txBox="1"/>
          <p:nvPr/>
        </p:nvSpPr>
        <p:spPr>
          <a:xfrm>
            <a:off x="0" y="990600"/>
            <a:ext cx="4191000" cy="1200329"/>
          </a:xfrm>
          <a:prstGeom prst="rect">
            <a:avLst/>
          </a:prstGeom>
          <a:noFill/>
          <a:ln w="9525">
            <a:noFill/>
          </a:ln>
        </p:spPr>
        <p:txBody>
          <a:bodyPr>
            <a:spAutoFit/>
          </a:bodyPr>
          <a:lstStyle/>
          <a:p>
            <a:r>
              <a:rPr sz="2400" b="1" dirty="0">
                <a:solidFill>
                  <a:schemeClr val="tx2"/>
                </a:solidFill>
                <a:latin typeface="Arial" panose="020B0604020202020204" pitchFamily="34" charset="0"/>
              </a:rPr>
              <a:t>I. </a:t>
            </a:r>
            <a:r>
              <a:rPr sz="2400" b="1" u="sng" dirty="0">
                <a:solidFill>
                  <a:schemeClr val="tx2"/>
                </a:solidFill>
                <a:latin typeface="Arial" panose="020B0604020202020204" pitchFamily="34" charset="0"/>
              </a:rPr>
              <a:t>Ảnh hưởng của ánh sáng lên đời sống thực vật.</a:t>
            </a:r>
          </a:p>
          <a:p>
            <a:r>
              <a:rPr sz="2400" b="1" dirty="0">
                <a:solidFill>
                  <a:schemeClr val="tx2"/>
                </a:solidFill>
                <a:latin typeface="Arial" panose="020B0604020202020204" pitchFamily="34" charset="0"/>
              </a:rPr>
              <a:t>- Cây có tính hướng sáng.</a:t>
            </a:r>
          </a:p>
        </p:txBody>
      </p:sp>
      <p:sp>
        <p:nvSpPr>
          <p:cNvPr id="7181" name="Text Box 13"/>
          <p:cNvSpPr txBox="1"/>
          <p:nvPr/>
        </p:nvSpPr>
        <p:spPr>
          <a:xfrm>
            <a:off x="4275138" y="5867400"/>
            <a:ext cx="4868862" cy="822325"/>
          </a:xfrm>
          <a:prstGeom prst="rect">
            <a:avLst/>
          </a:prstGeom>
          <a:noFill/>
          <a:ln w="9525">
            <a:noFill/>
          </a:ln>
        </p:spPr>
        <p:txBody>
          <a:bodyPr>
            <a:spAutoFit/>
          </a:bodyPr>
          <a:lstStyle/>
          <a:p>
            <a:r>
              <a:rPr sz="2400" b="1" dirty="0">
                <a:solidFill>
                  <a:schemeClr val="bg1"/>
                </a:solidFill>
                <a:latin typeface="Arial" panose="020B0604020202020204" pitchFamily="34" charset="0"/>
              </a:rPr>
              <a:t>Em có nhận xét gì về hình thái của cây? Giải thích.</a:t>
            </a:r>
          </a:p>
        </p:txBody>
      </p:sp>
      <p:pic>
        <p:nvPicPr>
          <p:cNvPr id="7182" name="Picture 14"/>
          <p:cNvPicPr>
            <a:picLocks noChangeAspect="1"/>
          </p:cNvPicPr>
          <p:nvPr/>
        </p:nvPicPr>
        <p:blipFill>
          <a:blip r:embed="rId3"/>
          <a:stretch>
            <a:fillRect/>
          </a:stretch>
        </p:blipFill>
        <p:spPr>
          <a:xfrm>
            <a:off x="4572000" y="1066800"/>
            <a:ext cx="3790950" cy="4772025"/>
          </a:xfrm>
          <a:prstGeom prst="rect">
            <a:avLst/>
          </a:prstGeom>
          <a:noFill/>
          <a:ln w="9525">
            <a:noFill/>
          </a:ln>
        </p:spPr>
      </p:pic>
      <p:pic>
        <p:nvPicPr>
          <p:cNvPr id="7183" name="Picture 15" descr="hướng sáng 2"/>
          <p:cNvPicPr>
            <a:picLocks noChangeAspect="1"/>
          </p:cNvPicPr>
          <p:nvPr/>
        </p:nvPicPr>
        <p:blipFill>
          <a:blip r:embed="rId4"/>
          <a:stretch>
            <a:fillRect/>
          </a:stretch>
        </p:blipFill>
        <p:spPr>
          <a:xfrm>
            <a:off x="4117181" y="990600"/>
            <a:ext cx="5105400" cy="5867400"/>
          </a:xfrm>
          <a:prstGeom prst="rect">
            <a:avLst/>
          </a:prstGeom>
          <a:noFill/>
          <a:ln w="9525">
            <a:noFill/>
          </a:ln>
        </p:spPr>
      </p:pic>
      <p:sp>
        <p:nvSpPr>
          <p:cNvPr id="6152" name="Right Arrow 1"/>
          <p:cNvSpPr/>
          <p:nvPr/>
        </p:nvSpPr>
        <p:spPr>
          <a:xfrm>
            <a:off x="6405563" y="4191000"/>
            <a:ext cx="528637" cy="533400"/>
          </a:xfrm>
          <a:prstGeom prst="rightArrow">
            <a:avLst>
              <a:gd name="adj1" fmla="val 44805"/>
              <a:gd name="adj2" fmla="val 50000"/>
            </a:avLst>
          </a:prstGeom>
          <a:solidFill>
            <a:srgbClr val="C00000"/>
          </a:solidFill>
          <a:ln w="9525" cap="flat" cmpd="sng">
            <a:solidFill>
              <a:schemeClr val="tx1"/>
            </a:solidFill>
            <a:prstDash val="solid"/>
            <a:round/>
            <a:headEnd type="none" w="med" len="med"/>
            <a:tailEnd type="none" w="med" len="med"/>
          </a:ln>
        </p:spPr>
        <p:txBody>
          <a:bodyPr/>
          <a:lstStyle/>
          <a:p>
            <a:endParaRPr lang="vi-VN" altLang="x-none"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175">
                                            <p:txEl>
                                              <p:pRg st="0" end="0"/>
                                            </p:txEl>
                                          </p:spTgt>
                                        </p:tgtEl>
                                        <p:attrNameLst>
                                          <p:attrName>style.visibility</p:attrName>
                                        </p:attrNameLst>
                                      </p:cBhvr>
                                      <p:to>
                                        <p:strVal val="visible"/>
                                      </p:to>
                                    </p:set>
                                    <p:anim calcmode="discrete" valueType="clr">
                                      <p:cBhvr override="childStyle">
                                        <p:cTn id="7" dur="80"/>
                                        <p:tgtEl>
                                          <p:spTgt spid="717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17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7175">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7182"/>
                                        </p:tgtEl>
                                        <p:attrNameLst>
                                          <p:attrName>style.visibility</p:attrName>
                                        </p:attrNameLst>
                                      </p:cBhvr>
                                      <p:to>
                                        <p:strVal val="visible"/>
                                      </p:to>
                                    </p:set>
                                    <p:animEffect transition="in" filter="box(in)">
                                      <p:cBhvr>
                                        <p:cTn id="14" dur="500"/>
                                        <p:tgtEl>
                                          <p:spTgt spid="718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181"/>
                                        </p:tgtEl>
                                        <p:attrNameLst>
                                          <p:attrName>style.visibility</p:attrName>
                                        </p:attrNameLst>
                                      </p:cBhvr>
                                      <p:to>
                                        <p:strVal val="visible"/>
                                      </p:to>
                                    </p:set>
                                    <p:anim calcmode="lin" valueType="num">
                                      <p:cBhvr>
                                        <p:cTn id="19" dur="500" fill="hold"/>
                                        <p:tgtEl>
                                          <p:spTgt spid="7181"/>
                                        </p:tgtEl>
                                        <p:attrNameLst>
                                          <p:attrName>ppt_w</p:attrName>
                                        </p:attrNameLst>
                                      </p:cBhvr>
                                      <p:tavLst>
                                        <p:tav tm="0">
                                          <p:val>
                                            <p:fltVal val="0"/>
                                          </p:val>
                                        </p:tav>
                                        <p:tav tm="100000">
                                          <p:val>
                                            <p:strVal val="#ppt_w"/>
                                          </p:val>
                                        </p:tav>
                                      </p:tavLst>
                                    </p:anim>
                                    <p:anim calcmode="lin" valueType="num">
                                      <p:cBhvr>
                                        <p:cTn id="20" dur="500" fill="hold"/>
                                        <p:tgtEl>
                                          <p:spTgt spid="7181"/>
                                        </p:tgtEl>
                                        <p:attrNameLst>
                                          <p:attrName>ppt_h</p:attrName>
                                        </p:attrNameLst>
                                      </p:cBhvr>
                                      <p:tavLst>
                                        <p:tav tm="0">
                                          <p:val>
                                            <p:fltVal val="0"/>
                                          </p:val>
                                        </p:tav>
                                        <p:tav tm="100000">
                                          <p:val>
                                            <p:strVal val="#ppt_h"/>
                                          </p:val>
                                        </p:tav>
                                      </p:tavLst>
                                    </p:anim>
                                    <p:animEffect transition="in" filter="fade">
                                      <p:cBhvr>
                                        <p:cTn id="21" dur="500"/>
                                        <p:tgtEl>
                                          <p:spTgt spid="7181"/>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iterate type="lt">
                                    <p:tmPct val="0"/>
                                  </p:iterate>
                                  <p:childTnLst>
                                    <p:set>
                                      <p:cBhvr>
                                        <p:cTn id="25" dur="1" fill="hold">
                                          <p:stCondLst>
                                            <p:cond delay="0"/>
                                          </p:stCondLst>
                                        </p:cTn>
                                        <p:tgtEl>
                                          <p:spTgt spid="7175">
                                            <p:txEl>
                                              <p:pRg st="1" end="1"/>
                                            </p:txEl>
                                          </p:spTgt>
                                        </p:tgtEl>
                                        <p:attrNameLst>
                                          <p:attrName>style.visibility</p:attrName>
                                        </p:attrNameLst>
                                      </p:cBhvr>
                                      <p:to>
                                        <p:strVal val="visible"/>
                                      </p:to>
                                    </p:set>
                                    <p:anim calcmode="lin" valueType="num">
                                      <p:cBhvr additive="base">
                                        <p:cTn id="26" dur="500" fill="hold"/>
                                        <p:tgtEl>
                                          <p:spTgt spid="7175">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1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7183"/>
                                        </p:tgtEl>
                                        <p:attrNameLst>
                                          <p:attrName>style.visibility</p:attrName>
                                        </p:attrNameLst>
                                      </p:cBhvr>
                                      <p:to>
                                        <p:strVal val="visible"/>
                                      </p:to>
                                    </p:set>
                                    <p:animEffect transition="in" filter="diamond(in)">
                                      <p:cBhvr>
                                        <p:cTn id="32" dur="20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build="allAtOnce"/>
      <p:bldP spid="718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G_0364"/>
          <p:cNvPicPr>
            <a:picLocks noChangeAspect="1"/>
          </p:cNvPicPr>
          <p:nvPr/>
        </p:nvPicPr>
        <p:blipFill>
          <a:blip r:embed="rId2"/>
          <a:stretch>
            <a:fillRect/>
          </a:stretch>
        </p:blipFill>
        <p:spPr>
          <a:xfrm>
            <a:off x="134938" y="152400"/>
            <a:ext cx="4216400" cy="5522913"/>
          </a:xfrm>
          <a:prstGeom prst="rect">
            <a:avLst/>
          </a:prstGeom>
          <a:noFill/>
          <a:ln w="9525">
            <a:noFill/>
          </a:ln>
        </p:spPr>
      </p:pic>
      <p:pic>
        <p:nvPicPr>
          <p:cNvPr id="7171" name="Picture 3" descr="IMG_0371"/>
          <p:cNvPicPr>
            <a:picLocks noChangeAspect="1"/>
          </p:cNvPicPr>
          <p:nvPr/>
        </p:nvPicPr>
        <p:blipFill>
          <a:blip r:embed="rId3"/>
          <a:stretch>
            <a:fillRect/>
          </a:stretch>
        </p:blipFill>
        <p:spPr>
          <a:xfrm>
            <a:off x="4316413" y="457200"/>
            <a:ext cx="4827587" cy="3124200"/>
          </a:xfrm>
          <a:prstGeom prst="rect">
            <a:avLst/>
          </a:prstGeom>
          <a:noFill/>
          <a:ln w="9525">
            <a:noFill/>
          </a:ln>
        </p:spPr>
      </p:pic>
      <p:sp>
        <p:nvSpPr>
          <p:cNvPr id="7172" name="Right Arrow 3"/>
          <p:cNvSpPr/>
          <p:nvPr/>
        </p:nvSpPr>
        <p:spPr>
          <a:xfrm rot="9982354">
            <a:off x="2524125" y="1430338"/>
            <a:ext cx="530225" cy="533400"/>
          </a:xfrm>
          <a:prstGeom prst="rightArrow">
            <a:avLst>
              <a:gd name="adj1" fmla="val 44805"/>
              <a:gd name="adj2" fmla="val 50000"/>
            </a:avLst>
          </a:prstGeom>
          <a:solidFill>
            <a:srgbClr val="C00000"/>
          </a:solidFill>
          <a:ln w="9525" cap="flat" cmpd="sng">
            <a:solidFill>
              <a:schemeClr val="tx1"/>
            </a:solidFill>
            <a:prstDash val="solid"/>
            <a:round/>
            <a:headEnd type="none" w="med" len="med"/>
            <a:tailEnd type="none" w="med" len="med"/>
          </a:ln>
        </p:spPr>
        <p:txBody>
          <a:bodyPr/>
          <a:lstStyle/>
          <a:p>
            <a:endParaRPr lang="vi-VN" altLang="x-none" dirty="0">
              <a:latin typeface="Arial" panose="020B0604020202020204" pitchFamily="34" charset="0"/>
            </a:endParaRPr>
          </a:p>
        </p:txBody>
      </p:sp>
      <p:sp>
        <p:nvSpPr>
          <p:cNvPr id="7173" name="Right Arrow 4"/>
          <p:cNvSpPr/>
          <p:nvPr/>
        </p:nvSpPr>
        <p:spPr>
          <a:xfrm rot="9982354">
            <a:off x="7446963" y="1062038"/>
            <a:ext cx="528637" cy="533400"/>
          </a:xfrm>
          <a:prstGeom prst="rightArrow">
            <a:avLst>
              <a:gd name="adj1" fmla="val 44805"/>
              <a:gd name="adj2" fmla="val 50000"/>
            </a:avLst>
          </a:prstGeom>
          <a:solidFill>
            <a:srgbClr val="C00000"/>
          </a:solidFill>
          <a:ln w="9525" cap="flat" cmpd="sng">
            <a:solidFill>
              <a:schemeClr val="tx1"/>
            </a:solidFill>
            <a:prstDash val="solid"/>
            <a:round/>
            <a:headEnd type="none" w="med" len="med"/>
            <a:tailEnd type="none" w="med" len="med"/>
          </a:ln>
        </p:spPr>
        <p:txBody>
          <a:bodyPr/>
          <a:lstStyle/>
          <a:p>
            <a:endParaRPr lang="vi-VN" altLang="x-none" dirty="0">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013" name="Group 165"/>
          <p:cNvGraphicFramePr>
            <a:graphicFrameLocks noGrp="1"/>
          </p:cNvGraphicFramePr>
          <p:nvPr>
            <p:ph sz="half" idx="1"/>
            <p:extLst>
              <p:ext uri="{D42A27DB-BD31-4B8C-83A1-F6EECF244321}">
                <p14:modId xmlns:p14="http://schemas.microsoft.com/office/powerpoint/2010/main" val="2492629158"/>
              </p:ext>
            </p:extLst>
          </p:nvPr>
        </p:nvGraphicFramePr>
        <p:xfrm>
          <a:off x="95250" y="914400"/>
          <a:ext cx="9020175" cy="5826248"/>
        </p:xfrm>
        <a:graphic>
          <a:graphicData uri="http://schemas.openxmlformats.org/drawingml/2006/table">
            <a:tbl>
              <a:tblPr/>
              <a:tblGrid>
                <a:gridCol w="1851025">
                  <a:extLst>
                    <a:ext uri="{9D8B030D-6E8A-4147-A177-3AD203B41FA5}">
                      <a16:colId xmlns:a16="http://schemas.microsoft.com/office/drawing/2014/main" val="20000"/>
                    </a:ext>
                  </a:extLst>
                </a:gridCol>
                <a:gridCol w="3497263">
                  <a:extLst>
                    <a:ext uri="{9D8B030D-6E8A-4147-A177-3AD203B41FA5}">
                      <a16:colId xmlns:a16="http://schemas.microsoft.com/office/drawing/2014/main" val="20001"/>
                    </a:ext>
                  </a:extLst>
                </a:gridCol>
                <a:gridCol w="3671887">
                  <a:extLst>
                    <a:ext uri="{9D8B030D-6E8A-4147-A177-3AD203B41FA5}">
                      <a16:colId xmlns:a16="http://schemas.microsoft.com/office/drawing/2014/main" val="20002"/>
                    </a:ext>
                  </a:extLst>
                </a:gridCol>
              </a:tblGrid>
              <a:tr h="1005787">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1" i="0" u="none" strike="noStrike" cap="none" normalizeH="0" baseline="0">
                          <a:ln>
                            <a:noFill/>
                          </a:ln>
                          <a:solidFill>
                            <a:schemeClr val="tx2"/>
                          </a:solidFill>
                          <a:effectLst/>
                          <a:latin typeface="Arial" panose="020B0604020202020204" pitchFamily="34" charset="0"/>
                        </a:rPr>
                        <a:t>Những đặc điểm của cây</a:t>
                      </a: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1" i="0" u="none" strike="noStrike" cap="none" normalizeH="0" baseline="0">
                          <a:ln>
                            <a:noFill/>
                          </a:ln>
                          <a:solidFill>
                            <a:schemeClr val="tx2"/>
                          </a:solidFill>
                          <a:effectLst/>
                          <a:latin typeface="Arial" panose="020B0604020202020204" pitchFamily="34" charset="0"/>
                        </a:rPr>
                        <a:t>Khi cây sống nơi quang đãng</a:t>
                      </a: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1" i="0" u="none" strike="noStrike" cap="none" normalizeH="0" baseline="0">
                          <a:ln>
                            <a:noFill/>
                          </a:ln>
                          <a:solidFill>
                            <a:schemeClr val="tx2"/>
                          </a:solidFill>
                          <a:effectLst/>
                          <a:latin typeface="Arial" panose="020B0604020202020204" pitchFamily="34" charset="0"/>
                        </a:rPr>
                        <a:t>Khi cây sống trong bóng râm, dưới tán cây khác, trong nhà…</a:t>
                      </a: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6012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200" b="1" i="0" u="none" strike="noStrike" cap="none" normalizeH="0" baseline="0">
                          <a:ln>
                            <a:noFill/>
                          </a:ln>
                          <a:solidFill>
                            <a:schemeClr val="tx2"/>
                          </a:solidFill>
                          <a:effectLst/>
                          <a:latin typeface="Arial" panose="020B0604020202020204" pitchFamily="34" charset="0"/>
                        </a:rPr>
                        <a:t>Đặc điểm hình thái:</a:t>
                      </a:r>
                    </a:p>
                    <a:p>
                      <a:pPr marL="0" marR="0" lvl="0" indent="0" algn="l" defTabSz="914400" rtl="0" eaLnBrk="1" fontAlgn="base" latinLnBrk="0" hangingPunct="1">
                        <a:lnSpc>
                          <a:spcPct val="100000"/>
                        </a:lnSpc>
                        <a:spcBef>
                          <a:spcPct val="20000"/>
                        </a:spcBef>
                        <a:spcAft>
                          <a:spcPct val="0"/>
                        </a:spcAft>
                        <a:buClrTx/>
                        <a:buSzTx/>
                        <a:buFontTx/>
                        <a:buChar char="-"/>
                      </a:pPr>
                      <a:r>
                        <a:rPr kumimoji="0" lang="en-US" sz="2200" b="1" i="0" u="none" strike="noStrike" cap="none" normalizeH="0" baseline="0">
                          <a:ln>
                            <a:noFill/>
                          </a:ln>
                          <a:solidFill>
                            <a:schemeClr val="tx2"/>
                          </a:solidFill>
                          <a:effectLst/>
                          <a:latin typeface="Arial" panose="020B0604020202020204" pitchFamily="34" charset="0"/>
                        </a:rPr>
                        <a:t>Lá</a:t>
                      </a:r>
                    </a:p>
                    <a:p>
                      <a:pPr marL="0" marR="0" lvl="0" indent="0" algn="l" defTabSz="914400" rtl="0" eaLnBrk="1" fontAlgn="base" latinLnBrk="0" hangingPunct="1">
                        <a:lnSpc>
                          <a:spcPct val="100000"/>
                        </a:lnSpc>
                        <a:spcBef>
                          <a:spcPct val="20000"/>
                        </a:spcBef>
                        <a:spcAft>
                          <a:spcPct val="0"/>
                        </a:spcAft>
                        <a:buClrTx/>
                        <a:buSzTx/>
                        <a:buFontTx/>
                        <a:buNone/>
                      </a:pPr>
                      <a:endParaRPr kumimoji="0" lang="en-US" sz="1200" b="1" i="0" u="none" strike="noStrike" cap="none" normalizeH="0" baseline="0">
                        <a:ln>
                          <a:noFill/>
                        </a:ln>
                        <a:solidFill>
                          <a:schemeClr val="tx2"/>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Char char="-"/>
                      </a:pPr>
                      <a:r>
                        <a:rPr kumimoji="0" lang="en-US" sz="2200" b="1" i="0" u="none" strike="noStrike" cap="none" normalizeH="0" baseline="0">
                          <a:ln>
                            <a:noFill/>
                          </a:ln>
                          <a:solidFill>
                            <a:schemeClr val="tx2"/>
                          </a:solidFill>
                          <a:effectLst/>
                          <a:latin typeface="Arial" panose="020B0604020202020204" pitchFamily="34" charset="0"/>
                        </a:rPr>
                        <a:t>Thân</a:t>
                      </a:r>
                    </a:p>
                    <a:p>
                      <a:pPr marL="0" marR="0" lvl="0" indent="0" algn="l" defTabSz="914400" rtl="0" eaLnBrk="1" fontAlgn="base" latinLnBrk="0" hangingPunct="1">
                        <a:lnSpc>
                          <a:spcPct val="100000"/>
                        </a:lnSpc>
                        <a:spcBef>
                          <a:spcPct val="20000"/>
                        </a:spcBef>
                        <a:spcAft>
                          <a:spcPct val="0"/>
                        </a:spcAft>
                        <a:buClrTx/>
                        <a:buSzTx/>
                        <a:buFontTx/>
                        <a:buNone/>
                      </a:pPr>
                      <a:endParaRPr kumimoji="0" lang="en-US" sz="2200" b="1" i="0" u="none" strike="noStrike" cap="none" normalizeH="0" baseline="0">
                        <a:ln>
                          <a:noFill/>
                        </a:ln>
                        <a:solidFill>
                          <a:schemeClr val="tx2"/>
                        </a:solidFill>
                        <a:effectLst/>
                        <a:latin typeface="Arial" panose="020B0604020202020204" pitchFamily="34" charset="0"/>
                      </a:endParaRP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200" b="1" i="0" u="none" strike="noStrike" cap="none" normalizeH="0" baseline="0">
                        <a:ln>
                          <a:noFill/>
                        </a:ln>
                        <a:solidFill>
                          <a:schemeClr val="tx2"/>
                        </a:solidFill>
                        <a:effectLst/>
                        <a:latin typeface="Arial" panose="020B0604020202020204" pitchFamily="34" charset="0"/>
                      </a:endParaRP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200" b="1" i="0" u="none" strike="noStrike" cap="none" normalizeH="0" baseline="0">
                        <a:ln>
                          <a:noFill/>
                        </a:ln>
                        <a:solidFill>
                          <a:schemeClr val="tx2"/>
                        </a:solidFill>
                        <a:effectLst/>
                        <a:latin typeface="Arial" panose="020B0604020202020204" pitchFamily="34" charset="0"/>
                      </a:endParaRP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6021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200" b="1" i="0" u="none" strike="noStrike" cap="none" normalizeH="0" baseline="0">
                          <a:ln>
                            <a:noFill/>
                          </a:ln>
                          <a:solidFill>
                            <a:schemeClr val="tx2"/>
                          </a:solidFill>
                          <a:effectLst/>
                          <a:latin typeface="Arial" panose="020B0604020202020204" pitchFamily="34" charset="0"/>
                        </a:rPr>
                        <a:t>Đặc điểm sinh lí:</a:t>
                      </a:r>
                    </a:p>
                    <a:p>
                      <a:pPr marL="0" marR="0" lvl="0" indent="0" algn="l" defTabSz="914400" rtl="0" eaLnBrk="1" fontAlgn="base" latinLnBrk="0" hangingPunct="1">
                        <a:lnSpc>
                          <a:spcPct val="100000"/>
                        </a:lnSpc>
                        <a:spcBef>
                          <a:spcPct val="20000"/>
                        </a:spcBef>
                        <a:spcAft>
                          <a:spcPct val="0"/>
                        </a:spcAft>
                        <a:buClrTx/>
                        <a:buSzTx/>
                        <a:buFontTx/>
                        <a:buChar char="-"/>
                      </a:pPr>
                      <a:r>
                        <a:rPr kumimoji="0" lang="en-US" sz="2200" b="1" i="0" u="none" strike="noStrike" cap="none" normalizeH="0" baseline="0">
                          <a:ln>
                            <a:noFill/>
                          </a:ln>
                          <a:solidFill>
                            <a:schemeClr val="tx2"/>
                          </a:solidFill>
                          <a:effectLst/>
                          <a:latin typeface="Arial" panose="020B0604020202020204" pitchFamily="34" charset="0"/>
                        </a:rPr>
                        <a:t>Quang hợp</a:t>
                      </a:r>
                    </a:p>
                    <a:p>
                      <a:pPr marL="0" marR="0" lvl="0" indent="0" algn="l" defTabSz="914400" rtl="0" eaLnBrk="1" fontAlgn="base" latinLnBrk="0" hangingPunct="1">
                        <a:lnSpc>
                          <a:spcPct val="100000"/>
                        </a:lnSpc>
                        <a:spcBef>
                          <a:spcPct val="20000"/>
                        </a:spcBef>
                        <a:spcAft>
                          <a:spcPct val="0"/>
                        </a:spcAft>
                        <a:buClrTx/>
                        <a:buSzTx/>
                        <a:buFontTx/>
                        <a:buNone/>
                      </a:pPr>
                      <a:endParaRPr kumimoji="0" lang="en-US" sz="1400" b="1" i="0" u="none" strike="noStrike" cap="none" normalizeH="0" baseline="0">
                        <a:ln>
                          <a:noFill/>
                        </a:ln>
                        <a:solidFill>
                          <a:schemeClr val="tx2"/>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Char char="-"/>
                      </a:pPr>
                      <a:r>
                        <a:rPr kumimoji="0" lang="en-US" sz="2200" b="1" i="0" u="none" strike="noStrike" cap="none" normalizeH="0" baseline="0">
                          <a:ln>
                            <a:noFill/>
                          </a:ln>
                          <a:solidFill>
                            <a:schemeClr val="tx2"/>
                          </a:solidFill>
                          <a:effectLst/>
                          <a:latin typeface="Arial" panose="020B0604020202020204" pitchFamily="34" charset="0"/>
                        </a:rPr>
                        <a:t>Thoát hơi nước</a:t>
                      </a:r>
                    </a:p>
                    <a:p>
                      <a:pPr marL="0" marR="0" lvl="0" indent="0" algn="l" defTabSz="914400" rtl="0" eaLnBrk="1" fontAlgn="base" latinLnBrk="0" hangingPunct="1">
                        <a:lnSpc>
                          <a:spcPct val="100000"/>
                        </a:lnSpc>
                        <a:spcBef>
                          <a:spcPct val="20000"/>
                        </a:spcBef>
                        <a:spcAft>
                          <a:spcPct val="0"/>
                        </a:spcAft>
                        <a:buClrTx/>
                        <a:buSzTx/>
                        <a:buFontTx/>
                        <a:buNone/>
                      </a:pPr>
                      <a:endParaRPr kumimoji="0" lang="en-US" sz="2200" b="1" i="0" u="none" strike="noStrike" cap="none" normalizeH="0" baseline="0">
                        <a:ln>
                          <a:noFill/>
                        </a:ln>
                        <a:solidFill>
                          <a:schemeClr val="tx2"/>
                        </a:solidFill>
                        <a:effectLst/>
                        <a:latin typeface="Arial" panose="020B0604020202020204" pitchFamily="34" charset="0"/>
                      </a:endParaRP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200" b="1" i="0" u="none" strike="noStrike" cap="none" normalizeH="0" baseline="0">
                        <a:ln>
                          <a:noFill/>
                        </a:ln>
                        <a:solidFill>
                          <a:schemeClr val="tx2"/>
                        </a:solidFill>
                        <a:effectLst/>
                        <a:latin typeface="Arial" panose="020B0604020202020204" pitchFamily="34" charset="0"/>
                      </a:endParaRP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200" b="1" i="0" u="none" strike="noStrike" cap="none" normalizeH="0" baseline="0">
                        <a:ln>
                          <a:noFill/>
                        </a:ln>
                        <a:solidFill>
                          <a:schemeClr val="tx2"/>
                        </a:solidFill>
                        <a:effectLst/>
                        <a:latin typeface="Arial" panose="020B0604020202020204" pitchFamily="34" charset="0"/>
                      </a:endParaRP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78997" name="Text Box 149"/>
          <p:cNvSpPr txBox="1"/>
          <p:nvPr/>
        </p:nvSpPr>
        <p:spPr>
          <a:xfrm>
            <a:off x="76200" y="76200"/>
            <a:ext cx="8991600" cy="460375"/>
          </a:xfrm>
          <a:prstGeom prst="rect">
            <a:avLst/>
          </a:prstGeom>
          <a:noFill/>
          <a:ln w="9525">
            <a:noFill/>
          </a:ln>
        </p:spPr>
        <p:txBody>
          <a:bodyPr>
            <a:spAutoFit/>
          </a:bodyPr>
          <a:lstStyle/>
          <a:p>
            <a:pPr>
              <a:spcBef>
                <a:spcPct val="50000"/>
              </a:spcBef>
            </a:pPr>
            <a:r>
              <a:rPr sz="2400" b="1" dirty="0">
                <a:solidFill>
                  <a:schemeClr val="tx2"/>
                </a:solidFill>
                <a:latin typeface="Arial" panose="020B0604020202020204" pitchFamily="34" charset="0"/>
              </a:rPr>
              <a:t>Quan sát một số hình ảnh, hoàn thành nội dung bảng 42.1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8997"/>
                                        </p:tgtEl>
                                        <p:attrNameLst>
                                          <p:attrName>style.visibility</p:attrName>
                                        </p:attrNameLst>
                                      </p:cBhvr>
                                      <p:to>
                                        <p:strVal val="visible"/>
                                      </p:to>
                                    </p:set>
                                    <p:animEffect transition="in" filter="diamond(in)">
                                      <p:cBhvr>
                                        <p:cTn id="7" dur="2000"/>
                                        <p:tgtEl>
                                          <p:spTgt spid="7899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9013"/>
                                        </p:tgtEl>
                                        <p:attrNameLst>
                                          <p:attrName>style.visibility</p:attrName>
                                        </p:attrNameLst>
                                      </p:cBhvr>
                                      <p:to>
                                        <p:strVal val="visible"/>
                                      </p:to>
                                    </p:set>
                                    <p:animEffect transition="in" filter="diamond(in)">
                                      <p:cBhvr>
                                        <p:cTn id="12" dur="2000"/>
                                        <p:tgtEl>
                                          <p:spTgt spid="79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99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955"/>
            <a:ext cx="4049395" cy="1143000"/>
          </a:xfrm>
        </p:spPr>
        <p:txBody>
          <a:bodyPr/>
          <a:lstStyle/>
          <a:p>
            <a:r>
              <a:rPr lang="en-US" sz="2000" b="1">
                <a:solidFill>
                  <a:srgbClr val="FF0000"/>
                </a:solidFill>
              </a:rPr>
              <a:t>cây lá lốt trồng trong bóng râm</a:t>
            </a:r>
          </a:p>
        </p:txBody>
      </p:sp>
      <p:pic>
        <p:nvPicPr>
          <p:cNvPr id="4" name="Content Placeholder 3"/>
          <p:cNvPicPr>
            <a:picLocks noGrp="1" noChangeAspect="1"/>
          </p:cNvPicPr>
          <p:nvPr>
            <p:ph sz="half" idx="1"/>
          </p:nvPr>
        </p:nvPicPr>
        <p:blipFill>
          <a:blip r:embed="rId2"/>
          <a:stretch>
            <a:fillRect/>
          </a:stretch>
        </p:blipFill>
        <p:spPr>
          <a:xfrm>
            <a:off x="338455" y="1350645"/>
            <a:ext cx="4286250" cy="3464560"/>
          </a:xfrm>
          <a:prstGeom prst="rect">
            <a:avLst/>
          </a:prstGeom>
        </p:spPr>
      </p:pic>
      <p:pic>
        <p:nvPicPr>
          <p:cNvPr id="3074" name="Picture 2" descr="Lá lốp - Rau rừng Việt Nam"/>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5884" r="5308" b="1"/>
          <a:stretch>
            <a:fillRect/>
          </a:stretch>
        </p:blipFill>
        <p:spPr bwMode="auto">
          <a:xfrm>
            <a:off x="5111750" y="1417320"/>
            <a:ext cx="3646170" cy="3465195"/>
          </a:xfrm>
          <a:custGeom>
            <a:avLst/>
            <a:gdLst/>
            <a:ahLst/>
            <a:cxnLst/>
            <a:rect l="l" t="t" r="r" b="b"/>
            <a:pathLst>
              <a:path w="6015565" h="4299565">
                <a:moveTo>
                  <a:pt x="0" y="0"/>
                </a:moveTo>
                <a:lnTo>
                  <a:pt x="6015565" y="0"/>
                </a:lnTo>
                <a:lnTo>
                  <a:pt x="6015565" y="2789945"/>
                </a:lnTo>
                <a:lnTo>
                  <a:pt x="6015565" y="2982070"/>
                </a:lnTo>
                <a:lnTo>
                  <a:pt x="6015565" y="3957888"/>
                </a:lnTo>
                <a:lnTo>
                  <a:pt x="5937368" y="3966171"/>
                </a:lnTo>
                <a:cubicBezTo>
                  <a:pt x="3963073" y="4164120"/>
                  <a:pt x="2060717" y="4257123"/>
                  <a:pt x="577162" y="4289728"/>
                </a:cubicBezTo>
                <a:lnTo>
                  <a:pt x="0" y="4299565"/>
                </a:lnTo>
                <a:close/>
              </a:path>
            </a:pathLst>
          </a:custGeom>
          <a:noFill/>
          <a:extLst>
            <a:ext uri="{909E8E84-426E-40DD-AFC4-6F175D3DCCD1}">
              <a14:hiddenFill xmlns:a14="http://schemas.microsoft.com/office/drawing/2010/main">
                <a:solidFill>
                  <a:srgbClr val="FFFFFF"/>
                </a:solidFill>
              </a14:hiddenFill>
            </a:ext>
          </a:extLst>
        </p:spPr>
      </p:pic>
      <p:sp>
        <p:nvSpPr>
          <p:cNvPr id="6" name="Text Box 5"/>
          <p:cNvSpPr txBox="1"/>
          <p:nvPr/>
        </p:nvSpPr>
        <p:spPr>
          <a:xfrm>
            <a:off x="4840605" y="5342255"/>
            <a:ext cx="4217670" cy="1198880"/>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sym typeface="+mn-ea"/>
              </a:rPr>
              <a:t>Lá có bản nhỏ, màu xanh nhạt( hạt lục nạp nhỏ) dày, mô dậu phát triển,</a:t>
            </a:r>
            <a:endParaRPr lang="en-US" sz="2400"/>
          </a:p>
        </p:txBody>
      </p:sp>
      <p:sp>
        <p:nvSpPr>
          <p:cNvPr id="7" name="Text Box 6"/>
          <p:cNvSpPr txBox="1"/>
          <p:nvPr/>
        </p:nvSpPr>
        <p:spPr>
          <a:xfrm>
            <a:off x="392430" y="5342255"/>
            <a:ext cx="3960495" cy="1198880"/>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sym typeface="+mn-ea"/>
              </a:rPr>
              <a:t>Lá có bản to, màu xanh thẫm(hạt lục nạp to),mỏng, mô dậu kém phát triền</a:t>
            </a:r>
            <a:r>
              <a:rPr lang="en-US" sz="2000" b="1">
                <a:latin typeface="Times New Roman" panose="02020603050405020304" pitchFamily="18" charset="0"/>
                <a:cs typeface="Times New Roman" panose="02020603050405020304" pitchFamily="18" charset="0"/>
                <a:sym typeface="+mn-ea"/>
              </a:rPr>
              <a:t>,  </a:t>
            </a:r>
            <a:endParaRPr lang="en-US" sz="2000"/>
          </a:p>
        </p:txBody>
      </p:sp>
      <p:sp>
        <p:nvSpPr>
          <p:cNvPr id="11" name="Text Box 10"/>
          <p:cNvSpPr txBox="1"/>
          <p:nvPr/>
        </p:nvSpPr>
        <p:spPr>
          <a:xfrm>
            <a:off x="4744085" y="641350"/>
            <a:ext cx="3930015" cy="645160"/>
          </a:xfrm>
          <a:prstGeom prst="rect">
            <a:avLst/>
          </a:prstGeom>
          <a:noFill/>
        </p:spPr>
        <p:txBody>
          <a:bodyPr wrap="square" rtlCol="0">
            <a:spAutoFit/>
          </a:bodyPr>
          <a:lstStyle/>
          <a:p>
            <a:r>
              <a:rPr lang="en-US" b="1">
                <a:solidFill>
                  <a:srgbClr val="FF0000"/>
                </a:solidFill>
                <a:sym typeface="+mn-ea"/>
              </a:rPr>
              <a:t>    Cây lá lốt trồng ngoài ánh sáng</a:t>
            </a:r>
            <a:endParaRPr lang="en-US" b="1">
              <a:solidFill>
                <a:srgbClr val="FF0000"/>
              </a:solidFill>
            </a:endParaRP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63&quot;/&gt;&lt;/object&gt;&lt;object type=&quot;3&quot; unique_id=&quot;10005&quot;&gt;&lt;property id=&quot;20148&quot; value=&quot;5&quot;/&gt;&lt;property id=&quot;20300&quot; value=&quot;Slide 2&quot;/&gt;&lt;property id=&quot;20307&quot; value=&quot;256&quot;/&gt;&lt;/object&gt;&lt;object type=&quot;3&quot; unique_id=&quot;10006&quot;&gt;&lt;property id=&quot;20148&quot; value=&quot;5&quot;/&gt;&lt;property id=&quot;20300&quot; value=&quot;Slide 3&quot;/&gt;&lt;property id=&quot;20307&quot; value=&quot;258&quot;/&gt;&lt;/object&gt;&lt;object type=&quot;3&quot; unique_id=&quot;10007&quot;&gt;&lt;property id=&quot;20148&quot; value=&quot;5&quot;/&gt;&lt;property id=&quot;20300&quot; value=&quot;Slide 4&quot;/&gt;&lt;property id=&quot;20307&quot; value=&quot;257&quot;/&gt;&lt;/object&gt;&lt;object type=&quot;3&quot; unique_id=&quot;10008&quot;&gt;&lt;property id=&quot;20148&quot; value=&quot;5&quot;/&gt;&lt;property id=&quot;20300&quot; value=&quot;Slide 7&quot;/&gt;&lt;property id=&quot;20307&quot; value=&quot;266&quot;/&gt;&lt;/object&gt;&lt;object type=&quot;3&quot; unique_id=&quot;10009&quot;&gt;&lt;property id=&quot;20148&quot; value=&quot;5&quot;/&gt;&lt;property id=&quot;20300&quot; value=&quot;Slide 6&quot;/&gt;&lt;property id=&quot;20307&quot; value=&quot;259&quot;/&gt;&lt;/object&gt;&lt;object type=&quot;3&quot; unique_id=&quot;10010&quot;&gt;&lt;property id=&quot;20148&quot; value=&quot;5&quot;/&gt;&lt;property id=&quot;20300&quot; value=&quot;Slide 10&quot;/&gt;&lt;property id=&quot;20307&quot; value=&quot;262&quot;/&gt;&lt;/object&gt;&lt;object type=&quot;3&quot; unique_id=&quot;10012&quot;&gt;&lt;property id=&quot;20148&quot; value=&quot;5&quot;/&gt;&lt;property id=&quot;20300&quot; value=&quot;Slide 8&quot;/&gt;&lt;property id=&quot;20307&quot; value=&quot;267&quot;/&gt;&lt;/object&gt;&lt;object type=&quot;3&quot; unique_id=&quot;10013&quot;&gt;&lt;property id=&quot;20148&quot; value=&quot;5&quot;/&gt;&lt;property id=&quot;20300&quot; value=&quot;Slide 9&quot;/&gt;&lt;property id=&quot;20307&quot; value=&quot;261&quot;/&gt;&lt;/object&gt;&lt;object type=&quot;3&quot; unique_id=&quot;10014&quot;&gt;&lt;property id=&quot;20148&quot; value=&quot;5&quot;/&gt;&lt;property id=&quot;20300&quot; value=&quot;Slide 11&quot;/&gt;&lt;property id=&quot;20307&quot; value=&quot;264&quot;/&gt;&lt;/object&gt;&lt;object type=&quot;3&quot; unique_id=&quot;10015&quot;&gt;&lt;property id=&quot;20148&quot; value=&quot;5&quot;/&gt;&lt;property id=&quot;20300&quot; value=&quot;Slide 12&quot;/&gt;&lt;property id=&quot;20307&quot; value=&quot;269&quot;/&gt;&lt;/object&gt;&lt;object type=&quot;3&quot; unique_id=&quot;10016&quot;&gt;&lt;property id=&quot;20148&quot; value=&quot;5&quot;/&gt;&lt;property id=&quot;20300&quot; value=&quot;Slide 13&quot;/&gt;&lt;property id=&quot;20307&quot; value=&quot;271&quot;/&gt;&lt;/object&gt;&lt;object type=&quot;3&quot; unique_id=&quot;10017&quot;&gt;&lt;property id=&quot;20148&quot; value=&quot;5&quot;/&gt;&lt;property id=&quot;20300&quot; value=&quot;Slide 15&quot;/&gt;&lt;property id=&quot;20307&quot; value=&quot;270&quot;/&gt;&lt;/object&gt;&lt;object type=&quot;3&quot; unique_id=&quot;10018&quot;&gt;&lt;property id=&quot;20148&quot; value=&quot;5&quot;/&gt;&lt;property id=&quot;20300&quot; value=&quot;Slide 16&quot;/&gt;&lt;property id=&quot;20307&quot; value=&quot;268&quot;/&gt;&lt;/object&gt;&lt;object type=&quot;3&quot; unique_id=&quot;10019&quot;&gt;&lt;property id=&quot;20148&quot; value=&quot;5&quot;/&gt;&lt;property id=&quot;20300&quot; value=&quot;Slide 17&quot;/&gt;&lt;property id=&quot;20307&quot; value=&quot;272&quot;/&gt;&lt;/object&gt;&lt;object type=&quot;3&quot; unique_id=&quot;10020&quot;&gt;&lt;property id=&quot;20148&quot; value=&quot;5&quot;/&gt;&lt;property id=&quot;20300&quot; value=&quot;Slide 18&quot;/&gt;&lt;property id=&quot;20307&quot; value=&quot;265&quot;/&gt;&lt;/object&gt;&lt;object type=&quot;3&quot; unique_id=&quot;10021&quot;&gt;&lt;property id=&quot;20148&quot; value=&quot;5&quot;/&gt;&lt;property id=&quot;20300&quot; value=&quot;Slide 19&quot;/&gt;&lt;property id=&quot;20307&quot; value=&quot;275&quot;/&gt;&lt;/object&gt;&lt;object type=&quot;3&quot; unique_id=&quot;10022&quot;&gt;&lt;property id=&quot;20148&quot; value=&quot;5&quot;/&gt;&lt;property id=&quot;20300&quot; value=&quot;Slide 21&quot;/&gt;&lt;property id=&quot;20307&quot; value=&quot;273&quot;/&gt;&lt;/object&gt;&lt;object type=&quot;3&quot; unique_id=&quot;10023&quot;&gt;&lt;property id=&quot;20148&quot; value=&quot;5&quot;/&gt;&lt;property id=&quot;20300&quot; value=&quot;Slide 20&quot;/&gt;&lt;property id=&quot;20307&quot; value=&quot;276&quot;/&gt;&lt;/object&gt;&lt;object type=&quot;3&quot; unique_id=&quot;10024&quot;&gt;&lt;property id=&quot;20148&quot; value=&quot;5&quot;/&gt;&lt;property id=&quot;20300&quot; value=&quot;Slide 22&quot;/&gt;&lt;property id=&quot;20307&quot; value=&quot;278&quot;/&gt;&lt;/object&gt;&lt;object type=&quot;3&quot; unique_id=&quot;10025&quot;&gt;&lt;property id=&quot;20148&quot; value=&quot;5&quot;/&gt;&lt;property id=&quot;20300&quot; value=&quot;Slide 23&quot;/&gt;&lt;property id=&quot;20307&quot; value=&quot;277&quot;/&gt;&lt;/object&gt;&lt;object type=&quot;3&quot; unique_id=&quot;10026&quot;&gt;&lt;property id=&quot;20148&quot; value=&quot;5&quot;/&gt;&lt;property id=&quot;20300&quot; value=&quot;Slide 24&quot;/&gt;&lt;property id=&quot;20307&quot; value=&quot;279&quot;/&gt;&lt;/object&gt;&lt;object type=&quot;3&quot; unique_id=&quot;10027&quot;&gt;&lt;property id=&quot;20148&quot; value=&quot;5&quot;/&gt;&lt;property id=&quot;20300&quot; value=&quot;Slide 25&quot;/&gt;&lt;property id=&quot;20307&quot; value=&quot;280&quot;/&gt;&lt;/object&gt;&lt;object type=&quot;3&quot; unique_id=&quot;10028&quot;&gt;&lt;property id=&quot;20148&quot; value=&quot;5&quot;/&gt;&lt;property id=&quot;20300&quot; value=&quot;Slide 27&quot;/&gt;&lt;property id=&quot;20307&quot; value=&quot;281&quot;/&gt;&lt;/object&gt;&lt;object type=&quot;3&quot; unique_id=&quot;10029&quot;&gt;&lt;property id=&quot;20148&quot; value=&quot;5&quot;/&gt;&lt;property id=&quot;20300&quot; value=&quot;Slide 28&quot;/&gt;&lt;property id=&quot;20307&quot; value=&quot;289&quot;/&gt;&lt;/object&gt;&lt;object type=&quot;3&quot; unique_id=&quot;10030&quot;&gt;&lt;property id=&quot;20148&quot; value=&quot;5&quot;/&gt;&lt;property id=&quot;20300&quot; value=&quot;Slide 29&quot;/&gt;&lt;property id=&quot;20307&quot; value=&quot;282&quot;/&gt;&lt;/object&gt;&lt;object type=&quot;3&quot; unique_id=&quot;10031&quot;&gt;&lt;property id=&quot;20148&quot; value=&quot;5&quot;/&gt;&lt;property id=&quot;20300&quot; value=&quot;Slide 30&quot;/&gt;&lt;property id=&quot;20307&quot; value=&quot;285&quot;/&gt;&lt;/object&gt;&lt;object type=&quot;3&quot; unique_id=&quot;10032&quot;&gt;&lt;property id=&quot;20148&quot; value=&quot;5&quot;/&gt;&lt;property id=&quot;20300&quot; value=&quot;Slide 31&quot;/&gt;&lt;property id=&quot;20307&quot; value=&quot;286&quot;/&gt;&lt;/object&gt;&lt;object type=&quot;3&quot; unique_id=&quot;10033&quot;&gt;&lt;property id=&quot;20148&quot; value=&quot;5&quot;/&gt;&lt;property id=&quot;20300&quot; value=&quot;Slide 33&quot;/&gt;&lt;property id=&quot;20307&quot; value=&quot;283&quot;/&gt;&lt;/object&gt;&lt;object type=&quot;3&quot; unique_id=&quot;10034&quot;&gt;&lt;property id=&quot;20148&quot; value=&quot;5&quot;/&gt;&lt;property id=&quot;20300&quot; value=&quot;Slide 34&quot;/&gt;&lt;property id=&quot;20307&quot; value=&quot;284&quot;/&gt;&lt;/object&gt;&lt;object type=&quot;3&quot; unique_id=&quot;10035&quot;&gt;&lt;property id=&quot;20148&quot; value=&quot;5&quot;/&gt;&lt;property id=&quot;20300&quot; value=&quot;Slide 35&quot;/&gt;&lt;property id=&quot;20307&quot; value=&quot;288&quot;/&gt;&lt;/object&gt;&lt;object type=&quot;3&quot; unique_id=&quot;10036&quot;&gt;&lt;property id=&quot;20148&quot; value=&quot;5&quot;/&gt;&lt;property id=&quot;20300&quot; value=&quot;Slide 36&quot;/&gt;&lt;property id=&quot;20307&quot; value=&quot;287&quot;/&gt;&lt;/object&gt;&lt;object type=&quot;3&quot; unique_id=&quot;10982&quot;&gt;&lt;property id=&quot;20148&quot; value=&quot;5&quot;/&gt;&lt;property id=&quot;20300&quot; value=&quot;Slide 14&quot;/&gt;&lt;property id=&quot;20307&quot; value=&quot;290&quot;/&gt;&lt;/object&gt;&lt;object type=&quot;3&quot; unique_id=&quot;10983&quot;&gt;&lt;property id=&quot;20148&quot; value=&quot;5&quot;/&gt;&lt;property id=&quot;20300&quot; value=&quot;Slide 26&quot;/&gt;&lt;property id=&quot;20307&quot; value=&quot;291&quot;/&gt;&lt;/object&gt;&lt;object type=&quot;3&quot; unique_id=&quot;11169&quot;&gt;&lt;property id=&quot;20148&quot; value=&quot;5&quot;/&gt;&lt;property id=&quot;20300&quot; value=&quot;Slide 32&quot;/&gt;&lt;property id=&quot;20307&quot; value=&quot;292&quot;/&gt;&lt;/object&gt;&lt;object type=&quot;3&quot; unique_id=&quot;11208&quot;&gt;&lt;property id=&quot;20148&quot; value=&quot;5&quot;/&gt;&lt;property id=&quot;20300&quot; value=&quot;Slide 5&quot;/&gt;&lt;property id=&quot;20307&quot; value=&quot;293&quot;/&gt;&lt;/object&gt;&lt;/object&gt;&lt;/object&gt;&lt;/database&gt;"/>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2007</Words>
  <Application>Microsoft Office PowerPoint</Application>
  <PresentationFormat>Trình chiếu Trên màn hình (4:3)</PresentationFormat>
  <Paragraphs>227</Paragraphs>
  <Slides>38</Slides>
  <Notes>0</Notes>
  <HiddenSlides>0</HiddenSlides>
  <MMClips>0</MMClips>
  <ScaleCrop>false</ScaleCrop>
  <HeadingPairs>
    <vt:vector size="4" baseType="variant">
      <vt:variant>
        <vt:lpstr>Chủ đề</vt:lpstr>
      </vt:variant>
      <vt:variant>
        <vt:i4>2</vt:i4>
      </vt:variant>
      <vt:variant>
        <vt:lpstr>Tiêu đề Bản chiếu</vt:lpstr>
      </vt:variant>
      <vt:variant>
        <vt:i4>38</vt:i4>
      </vt:variant>
    </vt:vector>
  </HeadingPairs>
  <TitlesOfParts>
    <vt:vector size="40" baseType="lpstr">
      <vt:lpstr>Default Design</vt:lpstr>
      <vt:lpstr>1_Default Design</vt:lpstr>
      <vt:lpstr>Bản trình bày PowerPoint</vt:lpstr>
      <vt:lpstr>Bản trình bày PowerPoint</vt:lpstr>
      <vt:lpstr>  Câu3. Nhân tố sinh thái  là gì? a)  Là những yếu tố môi trường tác động lên cơ thể sinh vật. b) Là nhiệt độ c) Là gió thổi d) Là sinh vật khác</vt:lpstr>
      <vt:lpstr>Bản trình bày PowerPoint</vt:lpstr>
      <vt:lpstr>Bản trình bày PowerPoint</vt:lpstr>
      <vt:lpstr>Bản trình bày PowerPoint</vt:lpstr>
      <vt:lpstr>Bản trình bày PowerPoint</vt:lpstr>
      <vt:lpstr>Bản trình bày PowerPoint</vt:lpstr>
      <vt:lpstr>cây lá lốt trồng trong bóng râm</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thuylinh227008@gmail.com</cp:lastModifiedBy>
  <cp:revision>211</cp:revision>
  <dcterms:created xsi:type="dcterms:W3CDTF">2020-04-02T08:23:00Z</dcterms:created>
  <dcterms:modified xsi:type="dcterms:W3CDTF">2021-01-29T14:14:52Z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KSOProductBuildVer">
    <vt:lpwstr>1033-11.2.0.9031</vt:lpwstr>
  </property>
</Properties>
</file>